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2" r:id="rId1"/>
  </p:sldMasterIdLst>
  <p:sldIdLst>
    <p:sldId id="259" r:id="rId2"/>
    <p:sldId id="256" r:id="rId3"/>
    <p:sldId id="258" r:id="rId4"/>
    <p:sldId id="260" r:id="rId5"/>
    <p:sldId id="265" r:id="rId6"/>
    <p:sldId id="266" r:id="rId7"/>
    <p:sldId id="261" r:id="rId8"/>
    <p:sldId id="263" r:id="rId9"/>
    <p:sldId id="264" r:id="rId10"/>
    <p:sldId id="267" r:id="rId11"/>
    <p:sldId id="268" r:id="rId12"/>
    <p:sldId id="262" r:id="rId13"/>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000099"/>
    <a:srgbClr val="FFFF00"/>
    <a:srgbClr val="CC3300"/>
    <a:srgbClr val="FF0000"/>
    <a:srgbClr val="FF3300"/>
    <a:srgbClr val="FFCC99"/>
    <a:srgbClr val="FF99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894" y="2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Modifiez le style du titre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a:t>Modifiez le style des sous-titres du masque</a:t>
            </a:r>
            <a:endParaRPr kumimoji="0" lang="en-US"/>
          </a:p>
        </p:txBody>
      </p:sp>
      <p:sp>
        <p:nvSpPr>
          <p:cNvPr id="30" name="Date Placeholder 29"/>
          <p:cNvSpPr>
            <a:spLocks noGrp="1"/>
          </p:cNvSpPr>
          <p:nvPr>
            <p:ph type="dt" sz="half" idx="10"/>
          </p:nvPr>
        </p:nvSpPr>
        <p:spPr/>
        <p:txBody>
          <a:bodyPr/>
          <a:lstStyle/>
          <a:p>
            <a:fld id="{8782960D-7B8E-482E-8E72-32AEE757CC8E}" type="datetimeFigureOut">
              <a:rPr lang="fr-FR" smtClean="0"/>
              <a:t>15/02/2021</a:t>
            </a:fld>
            <a:endParaRPr lang="fr-FR"/>
          </a:p>
        </p:txBody>
      </p:sp>
      <p:sp>
        <p:nvSpPr>
          <p:cNvPr id="19" name="Footer Placeholder 18"/>
          <p:cNvSpPr>
            <a:spLocks noGrp="1"/>
          </p:cNvSpPr>
          <p:nvPr>
            <p:ph type="ftr" sz="quarter" idx="11"/>
          </p:nvPr>
        </p:nvSpPr>
        <p:spPr/>
        <p:txBody>
          <a:bodyPr/>
          <a:lstStyle/>
          <a:p>
            <a:endParaRPr lang="fr-FR"/>
          </a:p>
        </p:txBody>
      </p:sp>
      <p:sp>
        <p:nvSpPr>
          <p:cNvPr id="27" name="Slide Number Placeholder 26"/>
          <p:cNvSpPr>
            <a:spLocks noGrp="1"/>
          </p:cNvSpPr>
          <p:nvPr>
            <p:ph type="sldNum" sz="quarter" idx="12"/>
          </p:nvPr>
        </p:nvSpPr>
        <p:spPr/>
        <p:txBody>
          <a:bodyPr/>
          <a:lstStyle/>
          <a:p>
            <a:fld id="{97D15A05-F854-427F-B434-97AB4825A6D1}"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a:t>Modifiez le style du titre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Date Placeholder 3"/>
          <p:cNvSpPr>
            <a:spLocks noGrp="1"/>
          </p:cNvSpPr>
          <p:nvPr>
            <p:ph type="dt" sz="half" idx="10"/>
          </p:nvPr>
        </p:nvSpPr>
        <p:spPr/>
        <p:txBody>
          <a:bodyPr/>
          <a:lstStyle/>
          <a:p>
            <a:fld id="{8782960D-7B8E-482E-8E72-32AEE757CC8E}" type="datetimeFigureOut">
              <a:rPr lang="fr-FR" smtClean="0"/>
              <a:t>15/02/2021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7D15A05-F854-427F-B434-97AB4825A6D1}"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fr-FR"/>
              <a:t>Modifiez le style du titre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Date Placeholder 3"/>
          <p:cNvSpPr>
            <a:spLocks noGrp="1"/>
          </p:cNvSpPr>
          <p:nvPr>
            <p:ph type="dt" sz="half" idx="10"/>
          </p:nvPr>
        </p:nvSpPr>
        <p:spPr/>
        <p:txBody>
          <a:bodyPr/>
          <a:lstStyle/>
          <a:p>
            <a:fld id="{8782960D-7B8E-482E-8E72-32AEE757CC8E}" type="datetimeFigureOut">
              <a:rPr lang="fr-FR" smtClean="0"/>
              <a:t>15/02/2021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7D15A05-F854-427F-B434-97AB4825A6D1}"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a:t>Modifiez le style du titre</a:t>
            </a:r>
            <a:endParaRPr kumimoji="0" lang="en-US"/>
          </a:p>
        </p:txBody>
      </p:sp>
      <p:sp>
        <p:nvSpPr>
          <p:cNvPr id="3" name="Content Placeholder 2"/>
          <p:cNvSpPr>
            <a:spLocks noGrp="1"/>
          </p:cNvSpPr>
          <p:nvPr>
            <p:ph idx="1"/>
          </p:nvPr>
        </p:nvSpPr>
        <p:spPr/>
        <p:txBody>
          <a:body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Date Placeholder 3"/>
          <p:cNvSpPr>
            <a:spLocks noGrp="1"/>
          </p:cNvSpPr>
          <p:nvPr>
            <p:ph type="dt" sz="half" idx="10"/>
          </p:nvPr>
        </p:nvSpPr>
        <p:spPr/>
        <p:txBody>
          <a:bodyPr/>
          <a:lstStyle/>
          <a:p>
            <a:fld id="{8782960D-7B8E-482E-8E72-32AEE757CC8E}" type="datetimeFigureOut">
              <a:rPr lang="fr-FR" smtClean="0"/>
              <a:t>15/02/2021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7D15A05-F854-427F-B434-97AB4825A6D1}"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a:t>Modifiez le style du titre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a:t>Modifiez les styles du texte du masque</a:t>
            </a:r>
          </a:p>
        </p:txBody>
      </p:sp>
      <p:sp>
        <p:nvSpPr>
          <p:cNvPr id="4" name="Date Placeholder 3"/>
          <p:cNvSpPr>
            <a:spLocks noGrp="1"/>
          </p:cNvSpPr>
          <p:nvPr>
            <p:ph type="dt" sz="half" idx="10"/>
          </p:nvPr>
        </p:nvSpPr>
        <p:spPr/>
        <p:txBody>
          <a:bodyPr/>
          <a:lstStyle/>
          <a:p>
            <a:fld id="{8782960D-7B8E-482E-8E72-32AEE757CC8E}" type="datetimeFigureOut">
              <a:rPr lang="fr-FR" smtClean="0"/>
              <a:t>15/02/2021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97D15A05-F854-427F-B434-97AB4825A6D1}"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fr-FR"/>
              <a:t>Modifiez le style du titre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Date Placeholder 4"/>
          <p:cNvSpPr>
            <a:spLocks noGrp="1"/>
          </p:cNvSpPr>
          <p:nvPr>
            <p:ph type="dt" sz="half" idx="10"/>
          </p:nvPr>
        </p:nvSpPr>
        <p:spPr/>
        <p:txBody>
          <a:bodyPr/>
          <a:lstStyle/>
          <a:p>
            <a:fld id="{8782960D-7B8E-482E-8E72-32AEE757CC8E}" type="datetimeFigureOut">
              <a:rPr lang="fr-FR" smtClean="0"/>
              <a:t>15/02/2021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7D15A05-F854-427F-B434-97AB4825A6D1}"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fr-FR"/>
              <a:t>Modifiez le style du titre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Modifiez les styles du texte du masque</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a:t>Modifiez les styles du texte du masque</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7" name="Date Placeholder 6"/>
          <p:cNvSpPr>
            <a:spLocks noGrp="1"/>
          </p:cNvSpPr>
          <p:nvPr>
            <p:ph type="dt" sz="half" idx="10"/>
          </p:nvPr>
        </p:nvSpPr>
        <p:spPr/>
        <p:txBody>
          <a:bodyPr/>
          <a:lstStyle/>
          <a:p>
            <a:fld id="{8782960D-7B8E-482E-8E72-32AEE757CC8E}" type="datetimeFigureOut">
              <a:rPr lang="fr-FR" smtClean="0"/>
              <a:t>15/02/2021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97D15A05-F854-427F-B434-97AB4825A6D1}"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a:t>Modifiez le style du titre</a:t>
            </a:r>
            <a:endParaRPr kumimoji="0" lang="en-US"/>
          </a:p>
        </p:txBody>
      </p:sp>
      <p:sp>
        <p:nvSpPr>
          <p:cNvPr id="3" name="Date Placeholder 2"/>
          <p:cNvSpPr>
            <a:spLocks noGrp="1"/>
          </p:cNvSpPr>
          <p:nvPr>
            <p:ph type="dt" sz="half" idx="10"/>
          </p:nvPr>
        </p:nvSpPr>
        <p:spPr/>
        <p:txBody>
          <a:bodyPr/>
          <a:lstStyle/>
          <a:p>
            <a:fld id="{8782960D-7B8E-482E-8E72-32AEE757CC8E}" type="datetimeFigureOut">
              <a:rPr lang="fr-FR" smtClean="0"/>
              <a:t>15/02/2021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97D15A05-F854-427F-B434-97AB4825A6D1}"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82960D-7B8E-482E-8E72-32AEE757CC8E}" type="datetimeFigureOut">
              <a:rPr lang="fr-FR" smtClean="0"/>
              <a:t>15/02/2021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97D15A05-F854-427F-B434-97AB4825A6D1}"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a:t>Modifiez le style du titre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a:t>Modifiez les styles du texte du masque</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a:t>Modifiez les styles du texte du masque</a:t>
            </a:r>
          </a:p>
          <a:p>
            <a:pPr lvl="1" eaLnBrk="1" latinLnBrk="0" hangingPunct="1"/>
            <a:r>
              <a:rPr lang="fr-FR"/>
              <a:t>Deuxième niveau</a:t>
            </a:r>
          </a:p>
          <a:p>
            <a:pPr lvl="2" eaLnBrk="1" latinLnBrk="0" hangingPunct="1"/>
            <a:r>
              <a:rPr lang="fr-FR"/>
              <a:t>Troisième niveau</a:t>
            </a:r>
          </a:p>
          <a:p>
            <a:pPr lvl="3" eaLnBrk="1" latinLnBrk="0" hangingPunct="1"/>
            <a:r>
              <a:rPr lang="fr-FR"/>
              <a:t>Quatrième niveau</a:t>
            </a:r>
          </a:p>
          <a:p>
            <a:pPr lvl="4" eaLnBrk="1" latinLnBrk="0" hangingPunct="1"/>
            <a:r>
              <a:rPr lang="fr-FR"/>
              <a:t>Cinquième niveau</a:t>
            </a:r>
            <a:endParaRPr kumimoji="0" lang="en-US"/>
          </a:p>
        </p:txBody>
      </p:sp>
      <p:sp>
        <p:nvSpPr>
          <p:cNvPr id="5" name="Date Placeholder 4"/>
          <p:cNvSpPr>
            <a:spLocks noGrp="1"/>
          </p:cNvSpPr>
          <p:nvPr>
            <p:ph type="dt" sz="half" idx="10"/>
          </p:nvPr>
        </p:nvSpPr>
        <p:spPr/>
        <p:txBody>
          <a:bodyPr/>
          <a:lstStyle/>
          <a:p>
            <a:fld id="{8782960D-7B8E-482E-8E72-32AEE757CC8E}" type="datetimeFigureOut">
              <a:rPr lang="fr-FR" smtClean="0"/>
              <a:t>15/02/2021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97D15A05-F854-427F-B434-97AB4825A6D1}"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a:t>Modifiez le style du titre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a:t>Modifiez les styles du texte du masque</a:t>
            </a:r>
          </a:p>
        </p:txBody>
      </p:sp>
      <p:sp>
        <p:nvSpPr>
          <p:cNvPr id="5" name="Date Placeholder 4"/>
          <p:cNvSpPr>
            <a:spLocks noGrp="1"/>
          </p:cNvSpPr>
          <p:nvPr>
            <p:ph type="dt" sz="half" idx="10"/>
          </p:nvPr>
        </p:nvSpPr>
        <p:spPr/>
        <p:txBody>
          <a:bodyPr/>
          <a:lstStyle/>
          <a:p>
            <a:fld id="{8782960D-7B8E-482E-8E72-32AEE757CC8E}" type="datetimeFigureOut">
              <a:rPr lang="fr-FR" smtClean="0"/>
              <a:t>15/02/2021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a:xfrm>
            <a:off x="8077200" y="6356350"/>
            <a:ext cx="609600" cy="365125"/>
          </a:xfrm>
        </p:spPr>
        <p:txBody>
          <a:bodyPr/>
          <a:lstStyle/>
          <a:p>
            <a:fld id="{97D15A05-F854-427F-B434-97AB4825A6D1}" type="slidenum">
              <a:rPr lang="fr-FR" smtClean="0"/>
              <a:t>‹N°›</a:t>
            </a:fld>
            <a:endParaRPr lang="fr-F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a:t>Cliquez sur l'icône pour ajouter une image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a:t>Modifiez le style du titre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a:t>Modifiez les styles du texte du masque</a:t>
            </a:r>
          </a:p>
          <a:p>
            <a:pPr lvl="1" eaLnBrk="1" latinLnBrk="0" hangingPunct="1"/>
            <a:r>
              <a:rPr kumimoji="0" lang="fr-FR"/>
              <a:t>Deuxième niveau</a:t>
            </a:r>
          </a:p>
          <a:p>
            <a:pPr lvl="2" eaLnBrk="1" latinLnBrk="0" hangingPunct="1"/>
            <a:r>
              <a:rPr kumimoji="0" lang="fr-FR"/>
              <a:t>Troisième niveau</a:t>
            </a:r>
          </a:p>
          <a:p>
            <a:pPr lvl="3" eaLnBrk="1" latinLnBrk="0" hangingPunct="1"/>
            <a:r>
              <a:rPr kumimoji="0" lang="fr-FR"/>
              <a:t>Quatrième niveau</a:t>
            </a:r>
          </a:p>
          <a:p>
            <a:pPr lvl="4" eaLnBrk="1" latinLnBrk="0" hangingPunct="1"/>
            <a:r>
              <a:rPr kumimoji="0" lang="fr-FR"/>
              <a:t>Cinquième niveau</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782960D-7B8E-482E-8E72-32AEE757CC8E}" type="datetimeFigureOut">
              <a:rPr lang="fr-FR" smtClean="0"/>
              <a:t>15/02/2021</a:t>
            </a:fld>
            <a:endParaRPr lang="fr-F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7D15A05-F854-427F-B434-97AB4825A6D1}" type="slidenum">
              <a:rPr lang="fr-FR" smtClean="0"/>
              <a:t>‹N°›</a:t>
            </a:fld>
            <a:endParaRPr lang="fr-F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913" r:id="rId1"/>
    <p:sldLayoutId id="2147483914" r:id="rId2"/>
    <p:sldLayoutId id="2147483915" r:id="rId3"/>
    <p:sldLayoutId id="2147483916" r:id="rId4"/>
    <p:sldLayoutId id="2147483917" r:id="rId5"/>
    <p:sldLayoutId id="2147483918" r:id="rId6"/>
    <p:sldLayoutId id="2147483919" r:id="rId7"/>
    <p:sldLayoutId id="2147483920" r:id="rId8"/>
    <p:sldLayoutId id="2147483921" r:id="rId9"/>
    <p:sldLayoutId id="2147483922" r:id="rId10"/>
    <p:sldLayoutId id="214748392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5.gif"/><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3000">
              <a:schemeClr val="bg2">
                <a:tint val="80000"/>
                <a:satMod val="400000"/>
              </a:schemeClr>
            </a:gs>
            <a:gs pos="19000">
              <a:schemeClr val="bg2">
                <a:tint val="83000"/>
                <a:satMod val="320000"/>
              </a:schemeClr>
            </a:gs>
            <a:gs pos="100000">
              <a:schemeClr val="bg2">
                <a:shade val="15000"/>
                <a:satMod val="320000"/>
              </a:schemeClr>
            </a:gs>
          </a:gsLst>
          <a:path path="circle">
            <a:fillToRect l="10000" t="110000" r="10000" b="100000"/>
          </a:path>
        </a:gradFill>
        <a:effectLst/>
      </p:bgPr>
    </p:bg>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48" y="4776731"/>
            <a:ext cx="9131052" cy="20812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Rectangle 2"/>
          <p:cNvSpPr/>
          <p:nvPr/>
        </p:nvSpPr>
        <p:spPr>
          <a:xfrm>
            <a:off x="46348" y="1460868"/>
            <a:ext cx="9131052" cy="830997"/>
          </a:xfrm>
          <a:prstGeom prst="rect">
            <a:avLst/>
          </a:prstGeom>
        </p:spPr>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2400" b="1" i="0" u="none" strike="noStrike" kern="0" cap="none" spc="0" normalizeH="0" baseline="0" noProof="0" dirty="0">
                <a:ln>
                  <a:noFill/>
                </a:ln>
                <a:solidFill>
                  <a:srgbClr val="FFFF00"/>
                </a:solidFill>
                <a:effectLst/>
                <a:uLnTx/>
                <a:uFillTx/>
                <a:latin typeface="Arial Black"/>
                <a:ea typeface="Calibri"/>
                <a:cs typeface="Times New Roman"/>
              </a:rPr>
              <a:t>ENTREPRISES DE MOINS DE 11 SALARIE-E-S et </a:t>
            </a:r>
            <a:br>
              <a:rPr kumimoji="0" lang="fr-FR" sz="2400" b="1" i="0" u="none" strike="noStrike" kern="0" cap="none" spc="0" normalizeH="0" baseline="0" noProof="0" dirty="0">
                <a:ln>
                  <a:noFill/>
                </a:ln>
                <a:solidFill>
                  <a:srgbClr val="FFFF00"/>
                </a:solidFill>
                <a:effectLst/>
                <a:uLnTx/>
                <a:uFillTx/>
                <a:latin typeface="Arial Black"/>
                <a:ea typeface="Calibri"/>
                <a:cs typeface="Times New Roman"/>
              </a:rPr>
            </a:br>
            <a:r>
              <a:rPr kumimoji="0" lang="fr-FR" sz="2400" b="1" i="0" u="none" strike="noStrike" kern="0" cap="none" spc="0" normalizeH="0" baseline="0" noProof="0" dirty="0">
                <a:ln>
                  <a:noFill/>
                </a:ln>
                <a:solidFill>
                  <a:srgbClr val="FFFF00"/>
                </a:solidFill>
                <a:effectLst/>
                <a:uLnTx/>
                <a:uFillTx/>
                <a:latin typeface="Arial Black"/>
                <a:ea typeface="Calibri"/>
                <a:cs typeface="Times New Roman"/>
              </a:rPr>
              <a:t>SALARIE-E-S DU PARTICULIER EMPLOYEUR</a:t>
            </a:r>
            <a:r>
              <a:rPr kumimoji="0" lang="fr-FR" sz="2400" b="1" i="0" u="none" strike="noStrike" kern="0" cap="none" spc="0" normalizeH="0" noProof="0" dirty="0">
                <a:ln>
                  <a:noFill/>
                </a:ln>
                <a:solidFill>
                  <a:srgbClr val="FFFF00"/>
                </a:solidFill>
                <a:effectLst/>
                <a:uLnTx/>
                <a:uFillTx/>
                <a:latin typeface="Arial Black"/>
                <a:ea typeface="Calibri"/>
                <a:cs typeface="Times New Roman"/>
              </a:rPr>
              <a:t> </a:t>
            </a:r>
            <a:endParaRPr kumimoji="0" lang="fr-FR" sz="2400" b="0" i="0" u="none" strike="noStrike" kern="0" cap="none" spc="0" normalizeH="0" baseline="0" noProof="0" dirty="0">
              <a:ln>
                <a:noFill/>
              </a:ln>
              <a:solidFill>
                <a:srgbClr val="FFFF00"/>
              </a:solidFill>
              <a:effectLst/>
              <a:uLnTx/>
              <a:uFillTx/>
            </a:endParaRPr>
          </a:p>
        </p:txBody>
      </p:sp>
      <p:sp>
        <p:nvSpPr>
          <p:cNvPr id="4" name="Rectangle 3"/>
          <p:cNvSpPr/>
          <p:nvPr/>
        </p:nvSpPr>
        <p:spPr>
          <a:xfrm>
            <a:off x="255390" y="3595690"/>
            <a:ext cx="8712968" cy="523220"/>
          </a:xfrm>
          <a:prstGeom prst="rect">
            <a:avLst/>
          </a:prstGeom>
        </p:spPr>
        <p:txBody>
          <a:bodyPr wrap="square">
            <a:spAutoFit/>
          </a:bodyPr>
          <a:lstStyle/>
          <a:p>
            <a:pPr lvl="0" algn="ctr">
              <a:spcBef>
                <a:spcPts val="600"/>
              </a:spcBef>
            </a:pPr>
            <a:r>
              <a:rPr lang="fr-FR" sz="2800" b="1" dirty="0">
                <a:solidFill>
                  <a:schemeClr val="tx1">
                    <a:lumMod val="95000"/>
                  </a:schemeClr>
                </a:solidFill>
                <a:latin typeface="Arial Black"/>
                <a:ea typeface="Calibri"/>
                <a:cs typeface="Times New Roman"/>
              </a:rPr>
              <a:t>Du Lundi 22 Mars au Dimanche 4 avril 2021</a:t>
            </a:r>
          </a:p>
        </p:txBody>
      </p:sp>
      <p:sp>
        <p:nvSpPr>
          <p:cNvPr id="5" name="Rectangle 4"/>
          <p:cNvSpPr/>
          <p:nvPr/>
        </p:nvSpPr>
        <p:spPr>
          <a:xfrm>
            <a:off x="296248" y="394931"/>
            <a:ext cx="4752528" cy="707886"/>
          </a:xfrm>
          <a:prstGeom prst="rect">
            <a:avLst/>
          </a:prstGeom>
        </p:spPr>
        <p:txBody>
          <a:bodyPr wrap="square">
            <a:spAutoFit/>
          </a:bodyPr>
          <a:lstStyle/>
          <a:p>
            <a:r>
              <a:rPr lang="fr-FR" sz="4000" b="1" kern="0" dirty="0">
                <a:solidFill>
                  <a:srgbClr val="FFFFFF"/>
                </a:solidFill>
                <a:latin typeface="Arial Black"/>
                <a:ea typeface="Calibri"/>
                <a:cs typeface="Times New Roman"/>
              </a:rPr>
              <a:t>ELECTIONS TPE</a:t>
            </a:r>
            <a:endParaRPr lang="fr-FR" sz="4000" dirty="0"/>
          </a:p>
        </p:txBody>
      </p:sp>
      <p:sp>
        <p:nvSpPr>
          <p:cNvPr id="6" name="Rectangle 5"/>
          <p:cNvSpPr/>
          <p:nvPr/>
        </p:nvSpPr>
        <p:spPr>
          <a:xfrm>
            <a:off x="677094" y="2420888"/>
            <a:ext cx="7776864" cy="954107"/>
          </a:xfrm>
          <a:prstGeom prst="rect">
            <a:avLst/>
          </a:prstGeom>
        </p:spPr>
        <p:style>
          <a:lnRef idx="1">
            <a:schemeClr val="accent2"/>
          </a:lnRef>
          <a:fillRef idx="2">
            <a:schemeClr val="accent2"/>
          </a:fillRef>
          <a:effectRef idx="1">
            <a:schemeClr val="accent2"/>
          </a:effectRef>
          <a:fontRef idx="minor">
            <a:schemeClr val="dk1"/>
          </a:fontRef>
        </p:style>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2800" b="1" i="0" u="none" strike="noStrike" kern="0" cap="none" spc="0" normalizeH="0" baseline="0" noProof="0" dirty="0">
                <a:ln>
                  <a:noFill/>
                </a:ln>
                <a:solidFill>
                  <a:srgbClr val="000099"/>
                </a:solidFill>
                <a:effectLst/>
                <a:uLnTx/>
                <a:uFillTx/>
                <a:latin typeface="Arial Black"/>
                <a:ea typeface="Calibri"/>
                <a:cs typeface="Times New Roman"/>
              </a:rPr>
              <a:t>5 millions de salarié-e-s en France</a:t>
            </a:r>
          </a:p>
          <a:p>
            <a:pPr marL="0" marR="0" lvl="0" indent="0" algn="ctr" defTabSz="914400" eaLnBrk="1" fontAlgn="auto" latinLnBrk="0" hangingPunct="1">
              <a:lnSpc>
                <a:spcPct val="100000"/>
              </a:lnSpc>
              <a:spcBef>
                <a:spcPts val="0"/>
              </a:spcBef>
              <a:spcAft>
                <a:spcPts val="0"/>
              </a:spcAft>
              <a:buClrTx/>
              <a:buSzTx/>
              <a:buFontTx/>
              <a:buNone/>
              <a:tabLst/>
              <a:defRPr/>
            </a:pPr>
            <a:r>
              <a:rPr lang="fr-FR" sz="2800" b="1" kern="0" dirty="0">
                <a:solidFill>
                  <a:srgbClr val="000099"/>
                </a:solidFill>
                <a:latin typeface="Arial Black"/>
                <a:ea typeface="Calibri"/>
                <a:cs typeface="Times New Roman"/>
              </a:rPr>
              <a:t>260 622 en Pays de La Loire </a:t>
            </a:r>
            <a:r>
              <a:rPr kumimoji="0" lang="fr-FR" sz="2800" b="1" i="0" u="none" strike="noStrike" kern="0" cap="none" spc="0" normalizeH="0" baseline="0" noProof="0" dirty="0">
                <a:ln>
                  <a:noFill/>
                </a:ln>
                <a:solidFill>
                  <a:srgbClr val="000099"/>
                </a:solidFill>
                <a:effectLst/>
                <a:uLnTx/>
                <a:uFillTx/>
                <a:latin typeface="Arial Black"/>
                <a:ea typeface="Calibri"/>
                <a:cs typeface="Times New Roman"/>
              </a:rPr>
              <a:t> </a:t>
            </a:r>
            <a:endParaRPr kumimoji="0" lang="fr-FR" sz="2800" b="0" i="0" u="none" strike="noStrike" kern="0" cap="none" spc="0" normalizeH="0" baseline="0" noProof="0" dirty="0">
              <a:ln>
                <a:noFill/>
              </a:ln>
              <a:solidFill>
                <a:sysClr val="windowText" lastClr="000000"/>
              </a:solidFill>
              <a:effectLst/>
              <a:uLnTx/>
              <a:uFillTx/>
            </a:endParaRPr>
          </a:p>
        </p:txBody>
      </p:sp>
      <p:sp>
        <p:nvSpPr>
          <p:cNvPr id="7" name="Rectangle 6"/>
          <p:cNvSpPr/>
          <p:nvPr/>
        </p:nvSpPr>
        <p:spPr>
          <a:xfrm>
            <a:off x="4719246" y="4135195"/>
            <a:ext cx="4249112" cy="646331"/>
          </a:xfrm>
          <a:prstGeom prst="rect">
            <a:avLst/>
          </a:prstGeom>
        </p:spPr>
        <p:style>
          <a:lnRef idx="1">
            <a:schemeClr val="accent2"/>
          </a:lnRef>
          <a:fillRef idx="2">
            <a:schemeClr val="accent2"/>
          </a:fillRef>
          <a:effectRef idx="1">
            <a:schemeClr val="accent2"/>
          </a:effectRef>
          <a:fontRef idx="minor">
            <a:schemeClr val="dk1"/>
          </a:fontRef>
        </p:style>
        <p:txBody>
          <a:bodyPr wrap="none">
            <a:spAutoFit/>
          </a:bodyPr>
          <a:lstStyle/>
          <a:p>
            <a:pPr lvl="0" algn="ctr"/>
            <a:r>
              <a:rPr lang="fr-FR" sz="3600" b="1" i="1" dirty="0">
                <a:solidFill>
                  <a:srgbClr val="000099"/>
                </a:solidFill>
                <a:latin typeface="Arial Black" panose="020B0A04020102020204" pitchFamily="34" charset="0"/>
                <a:ea typeface="Calibri"/>
                <a:cs typeface="Times New Roman"/>
              </a:rPr>
              <a:t>www.cgt-tpe.fr  </a:t>
            </a:r>
            <a:endParaRPr lang="fr-FR" sz="3600" dirty="0">
              <a:solidFill>
                <a:prstClr val="black"/>
              </a:solidFill>
              <a:latin typeface="Calibri"/>
            </a:endParaRPr>
          </a:p>
        </p:txBody>
      </p:sp>
      <p:pic>
        <p:nvPicPr>
          <p:cNvPr id="102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555023" y="228988"/>
            <a:ext cx="1231879" cy="12318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767757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35633" y="1"/>
            <a:ext cx="2579346" cy="12687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Titre 1"/>
          <p:cNvSpPr txBox="1">
            <a:spLocks/>
          </p:cNvSpPr>
          <p:nvPr/>
        </p:nvSpPr>
        <p:spPr>
          <a:xfrm>
            <a:off x="314990" y="281335"/>
            <a:ext cx="6220643" cy="706090"/>
          </a:xfrm>
          <a:prstGeom prst="rect">
            <a:avLst/>
          </a:prstGeom>
          <a:gradFill flip="none" rotWithShape="1">
            <a:gsLst>
              <a:gs pos="11000">
                <a:srgbClr val="FFEFD1"/>
              </a:gs>
              <a:gs pos="26000">
                <a:srgbClr val="F0EBD5"/>
              </a:gs>
              <a:gs pos="100000">
                <a:srgbClr val="D1C39F"/>
              </a:gs>
            </a:gsLst>
            <a:path path="shape">
              <a:fillToRect l="50000" t="50000" r="50000" b="50000"/>
            </a:path>
            <a:tileRect/>
          </a:gradFill>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2400" dirty="0">
                <a:solidFill>
                  <a:srgbClr val="000099"/>
                </a:solidFill>
                <a:latin typeface="Arial Black" panose="020B0A04020102020204" pitchFamily="34" charset="0"/>
              </a:rPr>
              <a:t>LES OUTILS pour vous aider ... </a:t>
            </a:r>
          </a:p>
        </p:txBody>
      </p:sp>
      <p:sp>
        <p:nvSpPr>
          <p:cNvPr id="8" name="Espace réservé du contenu 2"/>
          <p:cNvSpPr txBox="1">
            <a:spLocks/>
          </p:cNvSpPr>
          <p:nvPr/>
        </p:nvSpPr>
        <p:spPr>
          <a:xfrm>
            <a:off x="107504" y="1423701"/>
            <a:ext cx="8784976" cy="5173651"/>
          </a:xfrm>
          <a:prstGeom prst="rect">
            <a:avLst/>
          </a:prstGeom>
          <a:gradFill>
            <a:gsLst>
              <a:gs pos="0">
                <a:srgbClr val="FFEFD1"/>
              </a:gs>
              <a:gs pos="64999">
                <a:srgbClr val="F0EBD5"/>
              </a:gs>
              <a:gs pos="100000">
                <a:srgbClr val="D1C39F"/>
              </a:gs>
            </a:gsLst>
            <a:lin ang="5400000" scaled="0"/>
          </a:gradFill>
        </p:spPr>
        <p:txBody>
          <a:bodyPr vert="horz" lIns="91440" tIns="45720" rIns="91440" bIns="45720" rtlCol="0">
            <a:normAutofit fontScale="85000" lnSpcReduction="2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fr-FR" sz="2800" b="1" i="1" u="none" strike="noStrike" kern="1200" cap="none" spc="0" normalizeH="0" baseline="0" noProof="0" dirty="0">
                <a:ln>
                  <a:noFill/>
                </a:ln>
                <a:solidFill>
                  <a:srgbClr val="000099"/>
                </a:solidFill>
                <a:effectLst/>
                <a:uLnTx/>
                <a:uFillTx/>
                <a:latin typeface="Arial Black" panose="020B0A04020102020204" pitchFamily="34" charset="0"/>
                <a:ea typeface="+mn-ea"/>
                <a:cs typeface="+mn-cs"/>
              </a:rPr>
              <a:t>www.cgt-tpe.fr</a:t>
            </a:r>
            <a:r>
              <a:rPr kumimoji="0" lang="fr-FR" sz="1600" b="0" i="0" strike="noStrike" kern="1200" cap="none" spc="0" normalizeH="0" baseline="0" noProof="0" dirty="0">
                <a:ln>
                  <a:noFill/>
                </a:ln>
                <a:solidFill>
                  <a:srgbClr val="000099"/>
                </a:solidFill>
                <a:effectLst/>
                <a:uLnTx/>
                <a:uFillTx/>
                <a:latin typeface="Calibri"/>
                <a:ea typeface="+mn-ea"/>
                <a:cs typeface="+mn-cs"/>
              </a:rPr>
              <a:t> </a:t>
            </a:r>
            <a:r>
              <a:rPr kumimoji="0" lang="fr-FR" sz="1600" b="0" i="0" strike="noStrike" kern="1200" cap="none" spc="0" normalizeH="0" noProof="0" dirty="0">
                <a:ln>
                  <a:noFill/>
                </a:ln>
                <a:solidFill>
                  <a:srgbClr val="000099"/>
                </a:solidFill>
                <a:effectLst/>
                <a:uLnTx/>
                <a:uFillTx/>
                <a:latin typeface="Calibri"/>
                <a:ea typeface="+mn-ea"/>
                <a:cs typeface="+mn-cs"/>
              </a:rPr>
              <a:t>   </a:t>
            </a:r>
            <a:endParaRPr lang="fr-FR" sz="1600" dirty="0">
              <a:solidFill>
                <a:srgbClr val="000099"/>
              </a:solidFill>
              <a:latin typeface="Calibri"/>
            </a:endParaRPr>
          </a:p>
          <a:p>
            <a:pPr marL="0" marR="0" lvl="0" indent="0"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fr-FR" sz="2300" b="1" i="0" u="none" strike="noStrike" kern="1200" cap="none" spc="0" normalizeH="0" baseline="0" noProof="0" dirty="0">
                <a:ln>
                  <a:noFill/>
                </a:ln>
                <a:solidFill>
                  <a:sysClr val="windowText" lastClr="000000"/>
                </a:solidFill>
                <a:effectLst/>
                <a:uLnTx/>
                <a:uFillTx/>
                <a:latin typeface="Calibri"/>
                <a:ea typeface="+mn-ea"/>
                <a:cs typeface="+mn-cs"/>
              </a:rPr>
              <a:t>Reportages, analyses, aspects juridiques, outils de campagne</a:t>
            </a:r>
          </a:p>
          <a:p>
            <a:pPr marL="0" marR="0" lvl="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kumimoji="0" lang="fr-FR" sz="2800" b="1" i="1" u="none" strike="noStrike" kern="1200" cap="none" spc="0" normalizeH="0" baseline="0" noProof="0" dirty="0">
                <a:ln>
                  <a:noFill/>
                </a:ln>
                <a:solidFill>
                  <a:srgbClr val="000099"/>
                </a:solidFill>
                <a:effectLst/>
                <a:uLnTx/>
                <a:uFillTx/>
                <a:latin typeface="Arial Black" panose="020B0A04020102020204" pitchFamily="34" charset="0"/>
                <a:ea typeface="+mn-ea"/>
                <a:cs typeface="+mn-cs"/>
              </a:rPr>
              <a:t>www.cgt-paysdelaloire.org</a:t>
            </a:r>
          </a:p>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fr-FR" sz="2200" b="1" i="0" u="none" strike="noStrike" kern="1200" cap="none" spc="0" normalizeH="0" baseline="0" noProof="0" dirty="0">
                <a:ln>
                  <a:noFill/>
                </a:ln>
                <a:solidFill>
                  <a:sysClr val="windowText" lastClr="000000"/>
                </a:solidFill>
                <a:effectLst/>
                <a:uLnTx/>
                <a:uFillTx/>
                <a:latin typeface="Calibri"/>
                <a:ea typeface="+mn-ea"/>
                <a:cs typeface="+mn-cs"/>
              </a:rPr>
              <a:t>Site CGT du comité régional</a:t>
            </a:r>
            <a:r>
              <a:rPr kumimoji="0" lang="fr-FR" sz="2200" b="1" i="1" u="none" strike="noStrike" kern="1200" cap="none" spc="0" normalizeH="0" baseline="0" noProof="0" dirty="0">
                <a:ln>
                  <a:noFill/>
                </a:ln>
                <a:solidFill>
                  <a:sysClr val="windowText" lastClr="000000"/>
                </a:solidFill>
                <a:effectLst/>
                <a:uLnTx/>
                <a:uFillTx/>
                <a:latin typeface="Calibri"/>
                <a:ea typeface="+mn-ea"/>
                <a:cs typeface="+mn-cs"/>
              </a:rPr>
              <a:t> :</a:t>
            </a:r>
            <a:endParaRPr kumimoji="0" lang="fr-FR" sz="2200" b="0" i="0" u="none" strike="noStrike" kern="1200" cap="none" spc="0" normalizeH="0" baseline="0" noProof="0" dirty="0">
              <a:ln>
                <a:noFill/>
              </a:ln>
              <a:solidFill>
                <a:sysClr val="windowText" lastClr="000000"/>
              </a:solidFill>
              <a:effectLst/>
              <a:uLnTx/>
              <a:uFillTx/>
              <a:latin typeface="Calibri"/>
              <a:ea typeface="+mn-ea"/>
              <a:cs typeface="+mn-cs"/>
            </a:endParaRPr>
          </a:p>
          <a:p>
            <a:pPr marL="45720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Blip>
                <a:blip r:embed="rId3"/>
              </a:buBlip>
              <a:tabLst/>
              <a:defRPr/>
            </a:pPr>
            <a:r>
              <a:rPr kumimoji="0" lang="fr-FR" sz="2000" b="1" i="0" u="none" strike="noStrike" kern="1200" cap="none" spc="0" normalizeH="0" baseline="0" noProof="0" dirty="0">
                <a:ln>
                  <a:noFill/>
                </a:ln>
                <a:solidFill>
                  <a:sysClr val="windowText" lastClr="000000"/>
                </a:solidFill>
                <a:effectLst/>
                <a:uLnTx/>
                <a:uFillTx/>
                <a:latin typeface="Calibri"/>
                <a:ea typeface="+mn-ea"/>
                <a:cs typeface="+mn-cs"/>
              </a:rPr>
              <a:t>Un onglet « spécial TPE » </a:t>
            </a:r>
          </a:p>
          <a:p>
            <a:pPr marL="457200" lvl="1">
              <a:buBlip>
                <a:blip r:embed="rId3"/>
              </a:buBlip>
              <a:defRPr/>
            </a:pPr>
            <a:r>
              <a:rPr lang="fr-FR" sz="2000" b="1" dirty="0">
                <a:solidFill>
                  <a:sysClr val="windowText" lastClr="000000"/>
                </a:solidFill>
                <a:latin typeface="Calibri"/>
              </a:rPr>
              <a:t>Sur l’activité revendicative de la CGT , au niveau régional et  national</a:t>
            </a:r>
          </a:p>
          <a:p>
            <a:pPr marL="457200" marR="0" lvl="1" indent="-285750" algn="l" defTabSz="914400" rtl="0" eaLnBrk="1" fontAlgn="auto" latinLnBrk="0" hangingPunct="1">
              <a:lnSpc>
                <a:spcPct val="100000"/>
              </a:lnSpc>
              <a:spcBef>
                <a:spcPct val="20000"/>
              </a:spcBef>
              <a:spcAft>
                <a:spcPts val="0"/>
              </a:spcAft>
              <a:buClrTx/>
              <a:buSzTx/>
              <a:buFont typeface="Arial" panose="020B0604020202020204" pitchFamily="34" charset="0"/>
              <a:buBlip>
                <a:blip r:embed="rId3"/>
              </a:buBlip>
              <a:tabLst/>
              <a:defRPr/>
            </a:pPr>
            <a:r>
              <a:rPr lang="fr-FR" sz="2000" b="1" dirty="0">
                <a:solidFill>
                  <a:sysClr val="windowText" lastClr="000000"/>
                </a:solidFill>
                <a:latin typeface="Calibri"/>
              </a:rPr>
              <a:t>Des informations sur les bassins d’emploi </a:t>
            </a:r>
          </a:p>
          <a:p>
            <a:pPr marL="0" marR="0" lvl="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kumimoji="0" lang="fr-FR" sz="2800" b="1" i="1" u="none" strike="noStrike" kern="1200" cap="none" spc="0" normalizeH="0" baseline="0" noProof="0" dirty="0">
                <a:ln>
                  <a:noFill/>
                </a:ln>
                <a:solidFill>
                  <a:srgbClr val="000099"/>
                </a:solidFill>
                <a:effectLst/>
                <a:uLnTx/>
                <a:uFillTx/>
                <a:latin typeface="Arial Black" panose="020B0A04020102020204" pitchFamily="34" charset="0"/>
                <a:ea typeface="+mn-ea"/>
                <a:cs typeface="+mn-cs"/>
              </a:rPr>
              <a:t>www.cgt-tpe.fr/outils-de-campagne/</a:t>
            </a:r>
          </a:p>
          <a:p>
            <a:pPr marL="0" marR="0" lvl="0" indent="0" algn="l"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kumimoji="0" lang="fr-FR" sz="2800" b="1" i="1" u="none" strike="noStrike" kern="1200" cap="none" spc="0" normalizeH="0" baseline="0" noProof="0" dirty="0">
                <a:ln>
                  <a:noFill/>
                </a:ln>
                <a:solidFill>
                  <a:srgbClr val="000099"/>
                </a:solidFill>
                <a:effectLst/>
                <a:uLnTx/>
                <a:uFillTx/>
                <a:latin typeface="Arial Black" panose="020B0A04020102020204" pitchFamily="34" charset="0"/>
                <a:ea typeface="+mn-ea"/>
                <a:cs typeface="+mn-cs"/>
              </a:rPr>
              <a:t>https://carte.cgt-tpe.fr/</a:t>
            </a:r>
          </a:p>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fr-FR" sz="2000" b="1" i="0" u="none" strike="noStrike" kern="1200" cap="none" spc="0" normalizeH="0" baseline="0" noProof="0" dirty="0">
                <a:ln>
                  <a:noFill/>
                </a:ln>
                <a:solidFill>
                  <a:sysClr val="windowText" lastClr="000000"/>
                </a:solidFill>
                <a:effectLst/>
                <a:uLnTx/>
                <a:uFillTx/>
                <a:latin typeface="Calibri"/>
                <a:ea typeface="+mn-ea"/>
                <a:cs typeface="+mn-cs"/>
              </a:rPr>
              <a:t>Carte interactive pour une meilleure vision de l’emplacement des TPE</a:t>
            </a:r>
          </a:p>
          <a:p>
            <a:pPr marL="0" marR="0" lvl="0" indent="0" algn="just" defTabSz="914400" rtl="0" eaLnBrk="1" fontAlgn="auto" latinLnBrk="0" hangingPunct="1">
              <a:lnSpc>
                <a:spcPct val="100000"/>
              </a:lnSpc>
              <a:spcBef>
                <a:spcPts val="1800"/>
              </a:spcBef>
              <a:buClrTx/>
              <a:buSzTx/>
              <a:buFont typeface="Arial" panose="020B0604020202020204" pitchFamily="34" charset="0"/>
              <a:buNone/>
              <a:tabLst/>
              <a:defRPr/>
            </a:pPr>
            <a:r>
              <a:rPr kumimoji="0" lang="fr-FR" sz="2400" b="1" i="1" u="none" strike="noStrike" kern="1200" cap="none" spc="0" normalizeH="0" baseline="0" noProof="0" dirty="0">
                <a:ln>
                  <a:noFill/>
                </a:ln>
                <a:solidFill>
                  <a:srgbClr val="000099"/>
                </a:solidFill>
                <a:effectLst/>
                <a:uLnTx/>
                <a:uFillTx/>
                <a:latin typeface="Arial Black" panose="020B0A04020102020204" pitchFamily="34" charset="0"/>
                <a:ea typeface="+mn-ea"/>
                <a:cs typeface="+mn-cs"/>
              </a:rPr>
              <a:t>https://cloud.cgt.fr/index.php/s/JobASWjx7yqDcSR</a:t>
            </a:r>
          </a:p>
          <a:p>
            <a:pPr marL="0" lvl="0" indent="0" algn="just">
              <a:spcBef>
                <a:spcPts val="1800"/>
              </a:spcBef>
              <a:buNone/>
              <a:defRPr/>
            </a:pPr>
            <a:r>
              <a:rPr lang="fr-FR" sz="2400" b="1" i="1" dirty="0">
                <a:solidFill>
                  <a:srgbClr val="000099"/>
                </a:solidFill>
                <a:latin typeface="Arial Black" panose="020B0A04020102020204" pitchFamily="34" charset="0"/>
              </a:rPr>
              <a:t>https://www.cgt-tpe.fr/actualites/philippe-martinez-tout-le-monde-peut-mener-la-campagne-cgt/</a:t>
            </a:r>
          </a:p>
          <a:p>
            <a:pPr marL="0" lvl="0" indent="0" algn="just">
              <a:spcBef>
                <a:spcPts val="1800"/>
              </a:spcBef>
              <a:buNone/>
              <a:defRPr/>
            </a:pPr>
            <a:r>
              <a:rPr lang="fr-FR" sz="2400" b="1" i="1" dirty="0">
                <a:solidFill>
                  <a:srgbClr val="000099"/>
                </a:solidFill>
                <a:latin typeface="Arial Black" panose="020B0A04020102020204" pitchFamily="34" charset="0"/>
              </a:rPr>
              <a:t>https://www.cgt-tpe.fr/debattons/</a:t>
            </a:r>
          </a:p>
          <a:p>
            <a:pPr marL="0" lvl="0" indent="0" algn="just">
              <a:spcBef>
                <a:spcPts val="1800"/>
              </a:spcBef>
              <a:buNone/>
              <a:defRPr/>
            </a:pPr>
            <a:endParaRPr kumimoji="0" lang="fr-FR" sz="2400" b="1" i="1" u="none" strike="noStrike" kern="1200" cap="none" spc="0" normalizeH="0" baseline="0" noProof="0" dirty="0">
              <a:ln>
                <a:noFill/>
              </a:ln>
              <a:solidFill>
                <a:sysClr val="windowText" lastClr="000000"/>
              </a:solidFill>
              <a:effectLst/>
              <a:uLnTx/>
              <a:uFillTx/>
              <a:latin typeface="Arial Black" panose="020B0A04020102020204" pitchFamily="34" charset="0"/>
              <a:ea typeface="+mn-ea"/>
              <a:cs typeface="+mn-cs"/>
            </a:endParaRPr>
          </a:p>
          <a:p>
            <a:pPr marL="0" marR="0" lvl="0" indent="0" algn="l"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endParaRPr kumimoji="0" lang="fr-FR" sz="3200" b="0" i="0" u="none" strike="noStrike" kern="1200" cap="none" spc="0" normalizeH="0" baseline="0" noProof="0" dirty="0">
              <a:ln>
                <a:noFill/>
              </a:ln>
              <a:solidFill>
                <a:sysClr val="windowText" lastClr="000000"/>
              </a:solidFill>
              <a:effectLst/>
              <a:uLnTx/>
              <a:uFillTx/>
              <a:latin typeface="Calibri"/>
              <a:ea typeface="+mn-ea"/>
              <a:cs typeface="+mn-cs"/>
            </a:endParaRPr>
          </a:p>
        </p:txBody>
      </p:sp>
    </p:spTree>
    <p:extLst>
      <p:ext uri="{BB962C8B-B14F-4D97-AF65-F5344CB8AC3E}">
        <p14:creationId xmlns:p14="http://schemas.microsoft.com/office/powerpoint/2010/main" val="18304733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08104" y="1359728"/>
            <a:ext cx="3441349" cy="16927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Titre 1"/>
          <p:cNvSpPr txBox="1">
            <a:spLocks/>
          </p:cNvSpPr>
          <p:nvPr/>
        </p:nvSpPr>
        <p:spPr>
          <a:xfrm>
            <a:off x="940590" y="218404"/>
            <a:ext cx="7511393" cy="986893"/>
          </a:xfrm>
          <a:prstGeom prst="rect">
            <a:avLst/>
          </a:prstGeom>
          <a:gradFill>
            <a:gsLst>
              <a:gs pos="0">
                <a:srgbClr val="FBEAC7"/>
              </a:gs>
              <a:gs pos="17999">
                <a:srgbClr val="FEE7F2"/>
              </a:gs>
              <a:gs pos="93000">
                <a:srgbClr val="FAC77D"/>
              </a:gs>
              <a:gs pos="82001">
                <a:srgbClr val="FBD49C"/>
              </a:gs>
              <a:gs pos="100000">
                <a:srgbClr val="FEE7F2"/>
              </a:gs>
            </a:gsLst>
            <a:lin ang="5400000" scaled="0"/>
          </a:gradFill>
        </p:spPr>
        <p:txBody>
          <a:bodyPr vert="horz" lIns="91440" tIns="45720" rIns="91440" bIns="45720" rtlCol="0" anchor="ct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3200" b="1" dirty="0">
                <a:solidFill>
                  <a:srgbClr val="000099"/>
                </a:solidFill>
                <a:latin typeface="Arial Black" panose="020B0A04020102020204" pitchFamily="34" charset="0"/>
              </a:rPr>
              <a:t>DEPLOYONS-NOUS</a:t>
            </a:r>
            <a:br>
              <a:rPr lang="fr-FR" sz="3200" b="1" dirty="0">
                <a:solidFill>
                  <a:srgbClr val="000099"/>
                </a:solidFill>
                <a:latin typeface="Arial Black" panose="020B0A04020102020204" pitchFamily="34" charset="0"/>
              </a:rPr>
            </a:br>
            <a:r>
              <a:rPr lang="fr-FR" sz="3200" b="1" dirty="0">
                <a:solidFill>
                  <a:srgbClr val="000099"/>
                </a:solidFill>
                <a:latin typeface="Arial Black" panose="020B0A04020102020204" pitchFamily="34" charset="0"/>
              </a:rPr>
              <a:t>Affûtons nos arguments </a:t>
            </a:r>
          </a:p>
        </p:txBody>
      </p:sp>
      <p:sp>
        <p:nvSpPr>
          <p:cNvPr id="9" name="Espace réservé du contenu 2"/>
          <p:cNvSpPr txBox="1">
            <a:spLocks/>
          </p:cNvSpPr>
          <p:nvPr/>
        </p:nvSpPr>
        <p:spPr>
          <a:xfrm>
            <a:off x="85626" y="3356993"/>
            <a:ext cx="8787077" cy="936104"/>
          </a:xfrm>
          <a:prstGeom prst="rect">
            <a:avLst/>
          </a:prstGeom>
          <a:solidFill>
            <a:srgbClr val="F79646">
              <a:lumMod val="20000"/>
              <a:lumOff val="80000"/>
            </a:srgbClr>
          </a:solidFill>
        </p:spPr>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kumimoji="0" lang="fr-FR" sz="2300" b="1" i="0" u="none" strike="noStrike" kern="1200" cap="none" spc="0" normalizeH="0" baseline="0" noProof="0" dirty="0">
                <a:ln>
                  <a:noFill/>
                </a:ln>
                <a:solidFill>
                  <a:srgbClr val="000099"/>
                </a:solidFill>
                <a:effectLst/>
                <a:uLnTx/>
                <a:uFillTx/>
                <a:latin typeface="Arial Black" panose="020B0A04020102020204" pitchFamily="34" charset="0"/>
                <a:ea typeface="Calibri"/>
                <a:cs typeface="Calibri"/>
              </a:rPr>
              <a:t>Chaque militant-e, chaque salarié-e TPE </a:t>
            </a:r>
            <a:br>
              <a:rPr kumimoji="0" lang="fr-FR" sz="2300" b="1" i="0" u="none" strike="noStrike" kern="1200" cap="none" spc="0" normalizeH="0" baseline="0" noProof="0" dirty="0">
                <a:ln>
                  <a:noFill/>
                </a:ln>
                <a:solidFill>
                  <a:srgbClr val="000099"/>
                </a:solidFill>
                <a:effectLst/>
                <a:uLnTx/>
                <a:uFillTx/>
                <a:latin typeface="Arial Black" panose="020B0A04020102020204" pitchFamily="34" charset="0"/>
                <a:ea typeface="Calibri"/>
                <a:cs typeface="Calibri"/>
              </a:rPr>
            </a:br>
            <a:r>
              <a:rPr kumimoji="0" lang="fr-FR" sz="2300" b="1" i="0" u="none" strike="noStrike" kern="1200" cap="none" spc="0" normalizeH="0" baseline="0" noProof="0" dirty="0">
                <a:ln>
                  <a:noFill/>
                </a:ln>
                <a:solidFill>
                  <a:srgbClr val="000099"/>
                </a:solidFill>
                <a:effectLst/>
                <a:uLnTx/>
                <a:uFillTx/>
                <a:latin typeface="Arial Black" panose="020B0A04020102020204" pitchFamily="34" charset="0"/>
                <a:ea typeface="Calibri"/>
                <a:cs typeface="Calibri"/>
              </a:rPr>
              <a:t>doit se sentir concerné-e par les enjeux de cette élection</a:t>
            </a:r>
            <a:r>
              <a:rPr kumimoji="0" lang="fr-FR" sz="2400" b="1" i="0" u="none" strike="noStrike" kern="1200" cap="none" spc="0" normalizeH="0" baseline="0" noProof="0" dirty="0">
                <a:ln>
                  <a:noFill/>
                </a:ln>
                <a:solidFill>
                  <a:srgbClr val="000099"/>
                </a:solidFill>
                <a:effectLst/>
                <a:uLnTx/>
                <a:uFillTx/>
                <a:latin typeface="Arial Black" panose="020B0A04020102020204" pitchFamily="34" charset="0"/>
                <a:ea typeface="Calibri"/>
                <a:cs typeface="Calibri"/>
              </a:rPr>
              <a:t>.</a:t>
            </a:r>
            <a:r>
              <a:rPr kumimoji="0" lang="fr-FR" sz="2400" b="1" i="0" u="none" strike="noStrike" kern="1200" cap="none" spc="0" normalizeH="0" noProof="0" dirty="0">
                <a:ln>
                  <a:noFill/>
                </a:ln>
                <a:solidFill>
                  <a:srgbClr val="000099"/>
                </a:solidFill>
                <a:effectLst/>
                <a:uLnTx/>
                <a:uFillTx/>
                <a:latin typeface="Arial Black" panose="020B0A04020102020204" pitchFamily="34" charset="0"/>
                <a:ea typeface="Calibri"/>
                <a:cs typeface="Calibri"/>
              </a:rPr>
              <a:t> </a:t>
            </a:r>
            <a:endParaRPr kumimoji="0" lang="fr-FR" sz="2400" b="1" i="0" u="none" strike="noStrike" kern="1200" cap="none" spc="0" normalizeH="0" baseline="0" noProof="0" dirty="0">
              <a:ln>
                <a:noFill/>
              </a:ln>
              <a:solidFill>
                <a:srgbClr val="000099"/>
              </a:solidFill>
              <a:effectLst/>
              <a:uLnTx/>
              <a:uFillTx/>
              <a:latin typeface="Arial Black" panose="020B0A04020102020204" pitchFamily="34" charset="0"/>
              <a:ea typeface="Calibri"/>
              <a:cs typeface="Calibri"/>
            </a:endParaRPr>
          </a:p>
        </p:txBody>
      </p:sp>
      <p:sp>
        <p:nvSpPr>
          <p:cNvPr id="11" name="Espace réservé du contenu 2"/>
          <p:cNvSpPr txBox="1">
            <a:spLocks/>
          </p:cNvSpPr>
          <p:nvPr/>
        </p:nvSpPr>
        <p:spPr>
          <a:xfrm>
            <a:off x="629880" y="4653136"/>
            <a:ext cx="8073280" cy="1868388"/>
          </a:xfrm>
          <a:prstGeom prst="rect">
            <a:avLst/>
          </a:prstGeom>
          <a:solidFill>
            <a:srgbClr val="F79646">
              <a:lumMod val="20000"/>
              <a:lumOff val="80000"/>
            </a:srgbClr>
          </a:solidFill>
        </p:spPr>
        <p:txBody>
          <a:bodyPr vert="horz" lIns="91440" tIns="45720" rIns="91440" bIns="45720" rtlCol="0">
            <a:normAutofit fontScale="850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marR="0" lvl="0" indent="0" algn="ctr" defTabSz="914400" rtl="0" eaLnBrk="1" fontAlgn="auto" latinLnBrk="0" hangingPunct="1">
              <a:lnSpc>
                <a:spcPct val="110000"/>
              </a:lnSpc>
              <a:spcBef>
                <a:spcPts val="1200"/>
              </a:spcBef>
              <a:spcAft>
                <a:spcPts val="0"/>
              </a:spcAft>
              <a:buClrTx/>
              <a:buSzTx/>
              <a:buFont typeface="Arial" panose="020B0604020202020204" pitchFamily="34" charset="0"/>
              <a:buNone/>
              <a:tabLst/>
              <a:defRPr/>
            </a:pPr>
            <a:r>
              <a:rPr kumimoji="0" lang="fr-FR" sz="3600" b="1" i="0" u="none" strike="noStrike" kern="120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alibri"/>
                <a:ea typeface="Calibri"/>
                <a:cs typeface="Times New Roman"/>
              </a:rPr>
              <a:t>L’IMPORTANCE DU « BOUCHE À OREILLE » : </a:t>
            </a:r>
            <a:br>
              <a:rPr kumimoji="0" lang="fr-FR" sz="3600" b="1" i="0" u="none" strike="noStrike" kern="120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alibri"/>
                <a:ea typeface="Calibri"/>
                <a:cs typeface="Times New Roman"/>
              </a:rPr>
            </a:br>
            <a:r>
              <a:rPr kumimoji="0" lang="fr-FR" sz="3000" b="1" i="0" u="none" strike="noStrike" kern="120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alibri"/>
                <a:ea typeface="Calibri"/>
                <a:cs typeface="Times New Roman"/>
              </a:rPr>
              <a:t>la famille, </a:t>
            </a:r>
            <a:r>
              <a:rPr kumimoji="0" lang="fr-FR" sz="3000" b="1" i="0" u="none" strike="noStrike" kern="1200" cap="none" spc="0" normalizeH="0" baseline="0" noProof="0">
                <a:ln>
                  <a:noFill/>
                </a:ln>
                <a:solidFill>
                  <a:sysClr val="windowText" lastClr="000000"/>
                </a:solidFill>
                <a:effectLst>
                  <a:outerShdw blurRad="38100" dist="38100" dir="2700000" algn="tl">
                    <a:srgbClr val="000000">
                      <a:alpha val="43137"/>
                    </a:srgbClr>
                  </a:outerShdw>
                </a:effectLst>
                <a:uLnTx/>
                <a:uFillTx/>
                <a:latin typeface="Calibri"/>
                <a:ea typeface="Calibri"/>
                <a:cs typeface="Times New Roman"/>
              </a:rPr>
              <a:t>les collègues, les </a:t>
            </a:r>
            <a:r>
              <a:rPr kumimoji="0" lang="fr-FR" sz="3000" b="1" i="0" u="none" strike="noStrike" kern="120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alibri"/>
                <a:ea typeface="Calibri"/>
                <a:cs typeface="Times New Roman"/>
              </a:rPr>
              <a:t>amis, en faisant ses courses ...</a:t>
            </a:r>
            <a:br>
              <a:rPr kumimoji="0" lang="fr-FR" sz="3000" b="1" i="0" u="none" strike="noStrike" kern="120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alibri"/>
                <a:ea typeface="Calibri"/>
                <a:cs typeface="Times New Roman"/>
              </a:rPr>
            </a:br>
            <a:r>
              <a:rPr kumimoji="0" lang="fr-FR" sz="3000" b="1" i="0" u="none" strike="noStrike" kern="1200" cap="none" spc="0" normalizeH="0" baseline="0" noProof="0" dirty="0">
                <a:ln>
                  <a:noFill/>
                </a:ln>
                <a:solidFill>
                  <a:sysClr val="windowText" lastClr="000000"/>
                </a:solidFill>
                <a:effectLst>
                  <a:outerShdw blurRad="38100" dist="38100" dir="2700000" algn="tl">
                    <a:srgbClr val="000000">
                      <a:alpha val="43137"/>
                    </a:srgbClr>
                  </a:outerShdw>
                </a:effectLst>
                <a:uLnTx/>
                <a:uFillTx/>
                <a:latin typeface="Calibri"/>
                <a:ea typeface="Calibri"/>
                <a:cs typeface="Times New Roman"/>
              </a:rPr>
              <a:t>J’</a:t>
            </a:r>
            <a:r>
              <a:rPr lang="fr-FR" sz="3000" b="1" dirty="0">
                <a:solidFill>
                  <a:sysClr val="windowText" lastClr="000000"/>
                </a:solidFill>
                <a:effectLst>
                  <a:outerShdw blurRad="38100" dist="38100" dir="2700000" algn="tl">
                    <a:srgbClr val="000000">
                      <a:alpha val="43137"/>
                    </a:srgbClr>
                  </a:outerShdw>
                </a:effectLst>
                <a:latin typeface="Calibri"/>
                <a:ea typeface="Calibri"/>
                <a:cs typeface="Times New Roman"/>
              </a:rPr>
              <a:t>en parle et renvoie vers le site : </a:t>
            </a:r>
            <a:r>
              <a:rPr kumimoji="0" lang="fr-FR" sz="3000" b="1" i="0" u="none" strike="noStrike" kern="1200" cap="none" spc="0" normalizeH="0" baseline="0" noProof="0" dirty="0">
                <a:ln>
                  <a:noFill/>
                </a:ln>
                <a:solidFill>
                  <a:sysClr val="windowText" lastClr="000000"/>
                </a:solidFill>
                <a:effectLst/>
                <a:uLnTx/>
                <a:uFillTx/>
                <a:latin typeface="Calibri"/>
                <a:ea typeface="Calibri"/>
                <a:cs typeface="Times New Roman"/>
              </a:rPr>
              <a:t> </a:t>
            </a:r>
            <a:br>
              <a:rPr kumimoji="0" lang="fr-FR" sz="3000" b="1" i="0" u="none" strike="noStrike" kern="1200" cap="none" spc="0" normalizeH="0" baseline="0" noProof="0" dirty="0">
                <a:ln>
                  <a:noFill/>
                </a:ln>
                <a:solidFill>
                  <a:sysClr val="windowText" lastClr="000000"/>
                </a:solidFill>
                <a:effectLst/>
                <a:uLnTx/>
                <a:uFillTx/>
                <a:latin typeface="Calibri"/>
                <a:ea typeface="Calibri"/>
                <a:cs typeface="Times New Roman"/>
              </a:rPr>
            </a:br>
            <a:r>
              <a:rPr kumimoji="0" lang="fr-FR" sz="3000" b="1" i="1" u="none" strike="noStrike" kern="1200" cap="none" spc="0" normalizeH="0" baseline="0" noProof="0" dirty="0">
                <a:ln>
                  <a:noFill/>
                </a:ln>
                <a:solidFill>
                  <a:srgbClr val="000099"/>
                </a:solidFill>
                <a:effectLst>
                  <a:outerShdw blurRad="38100" dist="38100" dir="2700000" algn="tl">
                    <a:srgbClr val="000000">
                      <a:alpha val="43137"/>
                    </a:srgbClr>
                  </a:outerShdw>
                </a:effectLst>
                <a:uLnTx/>
                <a:uFillTx/>
                <a:latin typeface="Arial Black" panose="020B0A04020102020204" pitchFamily="34" charset="0"/>
                <a:ea typeface="Calibri"/>
                <a:cs typeface="Times New Roman"/>
              </a:rPr>
              <a:t>www.cgt-tpe.fr </a:t>
            </a:r>
            <a:endParaRPr kumimoji="0" lang="fr-FR" sz="3200" b="1" i="0" u="none" strike="noStrike" kern="1200" cap="none" spc="0" normalizeH="0" baseline="0" noProof="0" dirty="0">
              <a:ln>
                <a:noFill/>
              </a:ln>
              <a:solidFill>
                <a:sysClr val="windowText" lastClr="000000"/>
              </a:solidFill>
              <a:effectLst/>
              <a:uLnTx/>
              <a:uFillTx/>
              <a:latin typeface="Calibri"/>
              <a:ea typeface="Calibri"/>
              <a:cs typeface="Times New Roman"/>
            </a:endParaRPr>
          </a:p>
        </p:txBody>
      </p:sp>
      <p:sp>
        <p:nvSpPr>
          <p:cNvPr id="12" name="Rectangle 11"/>
          <p:cNvSpPr/>
          <p:nvPr/>
        </p:nvSpPr>
        <p:spPr>
          <a:xfrm>
            <a:off x="251520" y="1359729"/>
            <a:ext cx="5256584" cy="1692771"/>
          </a:xfrm>
          <a:prstGeom prst="rect">
            <a:avLst/>
          </a:prstGeom>
        </p:spPr>
        <p:txBody>
          <a:bodyPr wrap="square">
            <a:spAutoFit/>
          </a:bodyPr>
          <a:lstStyle/>
          <a:p>
            <a:r>
              <a:rPr lang="fr-FR" sz="2600" b="1" kern="0" dirty="0">
                <a:solidFill>
                  <a:srgbClr val="FFFF00"/>
                </a:solidFill>
                <a:latin typeface="Arial Black" panose="020B0A04020102020204" pitchFamily="34" charset="0"/>
                <a:ea typeface="Calibri"/>
                <a:cs typeface="Times New Roman"/>
              </a:rPr>
              <a:t>Mobilisons nos réseaux </a:t>
            </a:r>
          </a:p>
          <a:p>
            <a:r>
              <a:rPr lang="fr-FR" sz="2600" b="1" kern="0" dirty="0">
                <a:solidFill>
                  <a:srgbClr val="FFFF00"/>
                </a:solidFill>
                <a:latin typeface="Arial Black" panose="020B0A04020102020204" pitchFamily="34" charset="0"/>
                <a:ea typeface="Calibri"/>
                <a:cs typeface="Times New Roman"/>
              </a:rPr>
              <a:t>pour sensibiliser </a:t>
            </a:r>
            <a:br>
              <a:rPr lang="fr-FR" sz="2600" b="1" kern="0" dirty="0">
                <a:solidFill>
                  <a:srgbClr val="FFFF00"/>
                </a:solidFill>
                <a:latin typeface="Arial Black" panose="020B0A04020102020204" pitchFamily="34" charset="0"/>
                <a:ea typeface="Calibri"/>
                <a:cs typeface="Times New Roman"/>
              </a:rPr>
            </a:br>
            <a:r>
              <a:rPr lang="fr-FR" sz="2600" b="1" kern="0" dirty="0">
                <a:solidFill>
                  <a:srgbClr val="FFFF00"/>
                </a:solidFill>
                <a:latin typeface="Arial Black" panose="020B0A04020102020204" pitchFamily="34" charset="0"/>
                <a:ea typeface="Calibri"/>
                <a:cs typeface="Times New Roman"/>
              </a:rPr>
              <a:t>un maximum de salarié-e-s, </a:t>
            </a:r>
          </a:p>
          <a:p>
            <a:r>
              <a:rPr lang="fr-FR" sz="2600" b="1" kern="0" dirty="0">
                <a:solidFill>
                  <a:srgbClr val="FFFF00"/>
                </a:solidFill>
                <a:latin typeface="Arial Black" panose="020B0A04020102020204" pitchFamily="34" charset="0"/>
                <a:ea typeface="Calibri"/>
                <a:cs typeface="Times New Roman"/>
              </a:rPr>
              <a:t>pour débattre avec eux...</a:t>
            </a:r>
            <a:endParaRPr lang="fr-FR" sz="2600" i="1" dirty="0">
              <a:solidFill>
                <a:srgbClr val="FFFF00"/>
              </a:solidFill>
              <a:latin typeface="Arial Black" panose="020B0A04020102020204" pitchFamily="34" charset="0"/>
            </a:endParaRPr>
          </a:p>
        </p:txBody>
      </p:sp>
    </p:spTree>
    <p:extLst>
      <p:ext uri="{BB962C8B-B14F-4D97-AF65-F5344CB8AC3E}">
        <p14:creationId xmlns:p14="http://schemas.microsoft.com/office/powerpoint/2010/main" val="654987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13000">
              <a:schemeClr val="bg2">
                <a:tint val="80000"/>
                <a:satMod val="400000"/>
              </a:schemeClr>
            </a:gs>
            <a:gs pos="19000">
              <a:schemeClr val="bg2">
                <a:tint val="83000"/>
                <a:satMod val="320000"/>
              </a:schemeClr>
            </a:gs>
            <a:gs pos="100000">
              <a:schemeClr val="bg2">
                <a:shade val="15000"/>
                <a:satMod val="320000"/>
              </a:schemeClr>
            </a:gs>
          </a:gsLst>
          <a:path path="circle">
            <a:fillToRect l="10000" t="110000" r="10000" b="100000"/>
          </a:path>
        </a:gradFill>
        <a:effectLst/>
      </p:bgPr>
    </p:bg>
    <p:spTree>
      <p:nvGrpSpPr>
        <p:cNvPr id="1" name=""/>
        <p:cNvGrpSpPr/>
        <p:nvPr/>
      </p:nvGrpSpPr>
      <p:grpSpPr>
        <a:xfrm>
          <a:off x="0" y="0"/>
          <a:ext cx="0" cy="0"/>
          <a:chOff x="0" y="0"/>
          <a:chExt cx="0" cy="0"/>
        </a:xfrm>
      </p:grpSpPr>
      <p:sp>
        <p:nvSpPr>
          <p:cNvPr id="5" name="Rectangle 4"/>
          <p:cNvSpPr/>
          <p:nvPr/>
        </p:nvSpPr>
        <p:spPr>
          <a:xfrm>
            <a:off x="12948" y="526587"/>
            <a:ext cx="4752528" cy="707886"/>
          </a:xfrm>
          <a:prstGeom prst="rect">
            <a:avLst/>
          </a:prstGeom>
        </p:spPr>
        <p:txBody>
          <a:bodyPr wrap="square">
            <a:spAutoFit/>
          </a:bodyPr>
          <a:lstStyle/>
          <a:p>
            <a:endParaRPr lang="fr-FR" sz="4000" dirty="0"/>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3568" y="129785"/>
            <a:ext cx="6002393" cy="136814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9" name="Rectangle 8"/>
          <p:cNvSpPr/>
          <p:nvPr/>
        </p:nvSpPr>
        <p:spPr>
          <a:xfrm>
            <a:off x="92019" y="2637133"/>
            <a:ext cx="8814969" cy="1354217"/>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171450" lvl="1">
              <a:spcBef>
                <a:spcPts val="600"/>
              </a:spcBef>
              <a:defRPr/>
            </a:pPr>
            <a:r>
              <a:rPr kumimoji="0" lang="fr-FR" sz="1800" b="1" i="0" u="none" strike="noStrike" kern="0" cap="none" spc="0" normalizeH="0" baseline="0" noProof="0" dirty="0">
                <a:ln>
                  <a:noFill/>
                </a:ln>
                <a:solidFill>
                  <a:srgbClr val="CC3300"/>
                </a:solidFill>
                <a:effectLst>
                  <a:outerShdw blurRad="38100" dist="38100" dir="2700000" algn="tl">
                    <a:srgbClr val="000000">
                      <a:alpha val="43137"/>
                    </a:srgbClr>
                  </a:outerShdw>
                </a:effectLst>
                <a:uLnTx/>
                <a:uFillTx/>
                <a:latin typeface="Arial Black" panose="020B0A04020102020204" pitchFamily="34" charset="0"/>
              </a:rPr>
              <a:t>Fin décembre 2020</a:t>
            </a:r>
            <a:r>
              <a:rPr kumimoji="0" lang="fr-FR" sz="1800" b="0" i="0" u="none" strike="noStrike" kern="0" cap="none" spc="0" normalizeH="0" baseline="0" noProof="0" dirty="0">
                <a:ln>
                  <a:noFill/>
                </a:ln>
                <a:solidFill>
                  <a:schemeClr val="bg1"/>
                </a:solidFill>
                <a:effectLst/>
                <a:uLnTx/>
                <a:uFillTx/>
                <a:latin typeface="Calibri"/>
              </a:rPr>
              <a:t> </a:t>
            </a:r>
            <a:r>
              <a:rPr kumimoji="0" lang="fr-FR" sz="1800" b="0" i="0" u="none" strike="noStrike" kern="0" cap="none" spc="0" normalizeH="0" baseline="0" noProof="0" dirty="0">
                <a:ln>
                  <a:noFill/>
                </a:ln>
                <a:solidFill>
                  <a:schemeClr val="bg1"/>
                </a:solidFill>
                <a:effectLst/>
                <a:uLnTx/>
                <a:uFillTx/>
                <a:latin typeface="Arial Black" panose="020B0A04020102020204" pitchFamily="34" charset="0"/>
              </a:rPr>
              <a:t>: </a:t>
            </a:r>
            <a:br>
              <a:rPr kumimoji="0" lang="fr-FR" sz="1800" b="0" i="0" u="none" strike="noStrike" kern="0" cap="none" spc="0" normalizeH="0" baseline="0" noProof="0" dirty="0">
                <a:ln>
                  <a:noFill/>
                </a:ln>
                <a:solidFill>
                  <a:schemeClr val="bg1"/>
                </a:solidFill>
                <a:effectLst/>
                <a:uLnTx/>
                <a:uFillTx/>
                <a:latin typeface="Arial Black" panose="020B0A04020102020204" pitchFamily="34" charset="0"/>
              </a:rPr>
            </a:br>
            <a:r>
              <a:rPr kumimoji="0" lang="fr-FR" sz="1600" b="0" i="0" u="none" strike="noStrike" kern="0" cap="none" spc="0" normalizeH="0" baseline="0" noProof="0" dirty="0">
                <a:ln>
                  <a:noFill/>
                </a:ln>
                <a:solidFill>
                  <a:schemeClr val="bg1"/>
                </a:solidFill>
                <a:effectLst/>
                <a:uLnTx/>
                <a:uFillTx/>
                <a:latin typeface="Arial Black" panose="020B0A04020102020204" pitchFamily="34" charset="0"/>
              </a:rPr>
              <a:t>Un p</a:t>
            </a:r>
            <a:r>
              <a:rPr kumimoji="0" lang="fr-FR" sz="1600" b="1" i="0" strike="noStrike" kern="0" cap="none" spc="0" normalizeH="0" baseline="0" noProof="0" dirty="0">
                <a:ln>
                  <a:noFill/>
                </a:ln>
                <a:solidFill>
                  <a:schemeClr val="bg1"/>
                </a:solidFill>
                <a:effectLst/>
                <a:uLnTx/>
                <a:uFillTx/>
                <a:latin typeface="Arial Black" panose="020B0A04020102020204" pitchFamily="34" charset="0"/>
              </a:rPr>
              <a:t>remier courrier </a:t>
            </a:r>
            <a:r>
              <a:rPr kumimoji="0" lang="fr-FR" sz="1600" b="0" i="0" u="none" strike="noStrike" kern="0" cap="none" spc="0" normalizeH="0" baseline="0" noProof="0" dirty="0">
                <a:ln>
                  <a:noFill/>
                </a:ln>
                <a:solidFill>
                  <a:schemeClr val="bg1"/>
                </a:solidFill>
                <a:effectLst/>
                <a:uLnTx/>
                <a:uFillTx/>
                <a:latin typeface="Arial Black" panose="020B0A04020102020204" pitchFamily="34" charset="0"/>
              </a:rPr>
              <a:t>de la Direction Générale du travail (</a:t>
            </a:r>
            <a:r>
              <a:rPr kumimoji="0" lang="fr-FR" sz="1600" b="1" i="0" u="none" strike="noStrike" kern="0" cap="none" spc="0" normalizeH="0" baseline="0" noProof="0" dirty="0">
                <a:ln>
                  <a:noFill/>
                </a:ln>
                <a:solidFill>
                  <a:schemeClr val="bg1"/>
                </a:solidFill>
                <a:effectLst/>
                <a:uLnTx/>
                <a:uFillTx/>
                <a:latin typeface="Arial Black" panose="020B0A04020102020204" pitchFamily="34" charset="0"/>
              </a:rPr>
              <a:t>DGT</a:t>
            </a:r>
            <a:r>
              <a:rPr kumimoji="0" lang="fr-FR" sz="1600" b="0" i="0" u="none" strike="noStrike" kern="0" cap="none" spc="0" normalizeH="0" baseline="0" noProof="0" dirty="0">
                <a:ln>
                  <a:noFill/>
                </a:ln>
                <a:solidFill>
                  <a:schemeClr val="bg1"/>
                </a:solidFill>
                <a:effectLst/>
                <a:uLnTx/>
                <a:uFillTx/>
                <a:latin typeface="Arial Black" panose="020B0A04020102020204" pitchFamily="34" charset="0"/>
              </a:rPr>
              <a:t>)</a:t>
            </a:r>
            <a:r>
              <a:rPr kumimoji="0" lang="fr-FR" sz="1600" b="0" i="0" u="none" strike="noStrike" kern="0" cap="none" spc="0" normalizeH="0" noProof="0" dirty="0">
                <a:ln>
                  <a:noFill/>
                </a:ln>
                <a:solidFill>
                  <a:schemeClr val="bg1"/>
                </a:solidFill>
                <a:effectLst/>
                <a:uLnTx/>
                <a:uFillTx/>
                <a:latin typeface="Arial Black" panose="020B0A04020102020204" pitchFamily="34" charset="0"/>
              </a:rPr>
              <a:t> : </a:t>
            </a:r>
            <a:br>
              <a:rPr kumimoji="0" lang="fr-FR" sz="1600" b="0" i="0" u="none" strike="noStrike" kern="0" cap="none" spc="0" normalizeH="0" noProof="0" dirty="0">
                <a:ln>
                  <a:noFill/>
                </a:ln>
                <a:solidFill>
                  <a:schemeClr val="bg1"/>
                </a:solidFill>
                <a:effectLst/>
                <a:uLnTx/>
                <a:uFillTx/>
                <a:latin typeface="Arial Black" panose="020B0A04020102020204" pitchFamily="34" charset="0"/>
              </a:rPr>
            </a:br>
            <a:r>
              <a:rPr kumimoji="0" lang="fr-FR" sz="1600" b="0" i="0" u="none" strike="noStrike" kern="0" cap="none" spc="0" normalizeH="0" baseline="0" noProof="0" dirty="0">
                <a:ln>
                  <a:noFill/>
                </a:ln>
                <a:solidFill>
                  <a:schemeClr val="bg1"/>
                </a:solidFill>
                <a:effectLst/>
                <a:uLnTx/>
                <a:uFillTx/>
                <a:latin typeface="Arial Black" panose="020B0A04020102020204" pitchFamily="34" charset="0"/>
              </a:rPr>
              <a:t>réception d’un </a:t>
            </a:r>
            <a:r>
              <a:rPr kumimoji="0" lang="fr-FR" sz="1600" b="1" i="0" u="sng" strike="noStrike" kern="0" cap="none" spc="0" normalizeH="0" baseline="0" noProof="0" dirty="0">
                <a:ln>
                  <a:noFill/>
                </a:ln>
                <a:solidFill>
                  <a:schemeClr val="bg1"/>
                </a:solidFill>
                <a:effectLst/>
                <a:uLnTx/>
                <a:uFillTx/>
                <a:latin typeface="Arial Black" panose="020B0A04020102020204" pitchFamily="34" charset="0"/>
              </a:rPr>
              <a:t>identifiant et d’un mot de passe</a:t>
            </a:r>
            <a:r>
              <a:rPr kumimoji="0" lang="fr-FR" sz="1600" b="0" i="0" u="none" strike="noStrike" kern="0" cap="none" spc="0" normalizeH="0" baseline="0" noProof="0" dirty="0">
                <a:ln>
                  <a:noFill/>
                </a:ln>
                <a:solidFill>
                  <a:schemeClr val="bg1"/>
                </a:solidFill>
                <a:effectLst/>
                <a:uLnTx/>
                <a:uFillTx/>
                <a:latin typeface="Arial Black" panose="020B0A04020102020204" pitchFamily="34" charset="0"/>
              </a:rPr>
              <a:t> </a:t>
            </a:r>
            <a:br>
              <a:rPr kumimoji="0" lang="fr-FR" sz="1600" b="0" i="0" u="none" strike="noStrike" kern="0" cap="none" spc="0" normalizeH="0" baseline="0" noProof="0" dirty="0">
                <a:ln>
                  <a:noFill/>
                </a:ln>
                <a:solidFill>
                  <a:schemeClr val="bg1"/>
                </a:solidFill>
                <a:effectLst/>
                <a:uLnTx/>
                <a:uFillTx/>
                <a:latin typeface="Arial Black" panose="020B0A04020102020204" pitchFamily="34" charset="0"/>
              </a:rPr>
            </a:br>
            <a:r>
              <a:rPr kumimoji="0" lang="fr-FR" sz="1600" b="0" i="0" u="none" strike="noStrike" kern="0" cap="none" spc="0" normalizeH="0" baseline="0" noProof="0" dirty="0">
                <a:ln>
                  <a:noFill/>
                </a:ln>
                <a:solidFill>
                  <a:schemeClr val="bg1"/>
                </a:solidFill>
                <a:effectLst/>
                <a:uLnTx/>
                <a:uFillTx/>
                <a:latin typeface="Arial Black" panose="020B0A04020102020204" pitchFamily="34" charset="0"/>
              </a:rPr>
              <a:t>pour accéder au site gouvernemental dédié et à l’espace de </a:t>
            </a:r>
            <a:r>
              <a:rPr lang="fr-FR" sz="1600" kern="0" dirty="0">
                <a:solidFill>
                  <a:schemeClr val="bg1"/>
                </a:solidFill>
                <a:latin typeface="Arial Black" panose="020B0A04020102020204" pitchFamily="34" charset="0"/>
              </a:rPr>
              <a:t>connexion et aux modalités : </a:t>
            </a:r>
            <a:r>
              <a:rPr lang="fr-FR" sz="1600" kern="0" dirty="0">
                <a:solidFill>
                  <a:srgbClr val="000099"/>
                </a:solidFill>
                <a:latin typeface="Arial Black" panose="020B0A04020102020204" pitchFamily="34" charset="0"/>
              </a:rPr>
              <a:t>https://election-tpe.travail.gouv.fr </a:t>
            </a:r>
            <a:endParaRPr kumimoji="0" lang="fr-FR" sz="1050" b="0" i="0" u="none" strike="noStrike" kern="0" cap="none" spc="0" normalizeH="0" baseline="0" noProof="0" dirty="0">
              <a:ln>
                <a:noFill/>
              </a:ln>
              <a:solidFill>
                <a:schemeClr val="bg1"/>
              </a:solidFill>
              <a:effectLst/>
              <a:uLnTx/>
              <a:uFillTx/>
              <a:latin typeface="Calibri"/>
            </a:endParaRPr>
          </a:p>
        </p:txBody>
      </p:sp>
      <p:sp>
        <p:nvSpPr>
          <p:cNvPr id="11" name="Rectangle 10"/>
          <p:cNvSpPr/>
          <p:nvPr/>
        </p:nvSpPr>
        <p:spPr>
          <a:xfrm>
            <a:off x="230024" y="1484784"/>
            <a:ext cx="8676964" cy="907941"/>
          </a:xfrm>
          <a:prstGeom prst="rect">
            <a:avLst/>
          </a:prstGeom>
        </p:spPr>
        <p:txBody>
          <a:bodyPr wrap="square">
            <a:spAutoFit/>
          </a:bodyPr>
          <a:lstStyle/>
          <a:p>
            <a:pPr lvl="0" algn="ctr">
              <a:spcBef>
                <a:spcPts val="600"/>
              </a:spcBef>
            </a:pPr>
            <a:r>
              <a:rPr lang="fr-FR" sz="2800" b="1" dirty="0">
                <a:solidFill>
                  <a:schemeClr val="tx1">
                    <a:lumMod val="95000"/>
                  </a:schemeClr>
                </a:solidFill>
                <a:latin typeface="Arial Black"/>
                <a:ea typeface="Calibri"/>
                <a:cs typeface="Times New Roman"/>
              </a:rPr>
              <a:t>Du Lundi 22 Mars au Dimanche 4 avril 2021</a:t>
            </a:r>
          </a:p>
          <a:p>
            <a:pPr lvl="0" algn="ctr">
              <a:spcBef>
                <a:spcPts val="600"/>
              </a:spcBef>
              <a:defRPr/>
            </a:pPr>
            <a:r>
              <a:rPr lang="fr-FR" sz="2000" b="1" kern="0" dirty="0">
                <a:solidFill>
                  <a:srgbClr val="FFFF00"/>
                </a:solidFill>
                <a:effectLst>
                  <a:outerShdw blurRad="38100" dist="38100" dir="2700000" algn="tl">
                    <a:srgbClr val="000000">
                      <a:alpha val="43137"/>
                    </a:srgbClr>
                  </a:outerShdw>
                </a:effectLst>
                <a:latin typeface="Arial Black" panose="020B0A04020102020204" pitchFamily="34" charset="0"/>
              </a:rPr>
              <a:t>Vote électronique et par correspondance </a:t>
            </a:r>
            <a:endParaRPr lang="fr-FR" sz="2800" b="1" dirty="0">
              <a:solidFill>
                <a:schemeClr val="tx1">
                  <a:lumMod val="95000"/>
                </a:schemeClr>
              </a:solidFill>
              <a:latin typeface="Arial Black"/>
              <a:ea typeface="Calibri"/>
              <a:cs typeface="Times New Roman"/>
            </a:endParaRPr>
          </a:p>
        </p:txBody>
      </p:sp>
      <p:sp>
        <p:nvSpPr>
          <p:cNvPr id="10" name="ZoneTexte 9"/>
          <p:cNvSpPr txBox="1"/>
          <p:nvPr/>
        </p:nvSpPr>
        <p:spPr>
          <a:xfrm>
            <a:off x="258017" y="4149358"/>
            <a:ext cx="8640959" cy="954107"/>
          </a:xfrm>
          <a:prstGeom prst="rect">
            <a:avLst/>
          </a:prstGeom>
          <a:solidFill>
            <a:srgbClr val="FFFF00"/>
          </a:solidFill>
        </p:spPr>
        <p:txBody>
          <a:bodyPr wrap="square" rtlCol="0">
            <a:spAutoFit/>
          </a:bodyPr>
          <a:lstStyle/>
          <a:p>
            <a:pPr algn="ctr">
              <a:spcBef>
                <a:spcPts val="600"/>
              </a:spcBef>
            </a:pPr>
            <a:r>
              <a:rPr lang="fr-FR" b="1" kern="0" dirty="0">
                <a:solidFill>
                  <a:schemeClr val="bg1"/>
                </a:solidFill>
                <a:latin typeface="Arial Black" panose="020B0A04020102020204" pitchFamily="34" charset="0"/>
              </a:rPr>
              <a:t>COURANT MARS 2021</a:t>
            </a:r>
            <a:r>
              <a:rPr lang="fr-FR" kern="0" dirty="0">
                <a:solidFill>
                  <a:schemeClr val="bg1"/>
                </a:solidFill>
                <a:latin typeface="Arial Black" panose="020B0A04020102020204" pitchFamily="34" charset="0"/>
              </a:rPr>
              <a:t/>
            </a:r>
            <a:br>
              <a:rPr lang="fr-FR" kern="0" dirty="0">
                <a:solidFill>
                  <a:schemeClr val="bg1"/>
                </a:solidFill>
                <a:latin typeface="Arial Black" panose="020B0A04020102020204" pitchFamily="34" charset="0"/>
              </a:rPr>
            </a:br>
            <a:r>
              <a:rPr lang="fr-FR" kern="0" dirty="0">
                <a:solidFill>
                  <a:srgbClr val="CC3300"/>
                </a:solidFill>
                <a:latin typeface="Arial Black" panose="020B0A04020102020204" pitchFamily="34" charset="0"/>
              </a:rPr>
              <a:t>Nouveau courrier aux électeurs de la DGT </a:t>
            </a:r>
            <a:br>
              <a:rPr lang="fr-FR" kern="0" dirty="0">
                <a:solidFill>
                  <a:srgbClr val="CC3300"/>
                </a:solidFill>
                <a:latin typeface="Arial Black" panose="020B0A04020102020204" pitchFamily="34" charset="0"/>
              </a:rPr>
            </a:br>
            <a:r>
              <a:rPr lang="fr-FR" kern="0" dirty="0">
                <a:solidFill>
                  <a:schemeClr val="bg1"/>
                </a:solidFill>
                <a:latin typeface="Arial Black" panose="020B0A04020102020204" pitchFamily="34" charset="0"/>
              </a:rPr>
              <a:t>N</a:t>
            </a:r>
            <a:r>
              <a:rPr lang="fr-FR" sz="2000" b="1" kern="0" dirty="0">
                <a:solidFill>
                  <a:schemeClr val="bg1"/>
                </a:solidFill>
                <a:latin typeface="Arial Black" panose="020B0A04020102020204" pitchFamily="34" charset="0"/>
              </a:rPr>
              <a:t>OUVEL IDENTIFIANT ET MOT DE PASSE POUR LE VOTE</a:t>
            </a:r>
            <a:endParaRPr lang="fr-FR" sz="1600" dirty="0">
              <a:solidFill>
                <a:schemeClr val="bg1"/>
              </a:solidFill>
              <a:latin typeface="Calibri"/>
              <a:ea typeface="Calibri"/>
              <a:cs typeface="Times New Roman"/>
            </a:endParaRPr>
          </a:p>
        </p:txBody>
      </p:sp>
      <p:sp>
        <p:nvSpPr>
          <p:cNvPr id="13" name="Titre 1"/>
          <p:cNvSpPr txBox="1">
            <a:spLocks/>
          </p:cNvSpPr>
          <p:nvPr/>
        </p:nvSpPr>
        <p:spPr>
          <a:xfrm>
            <a:off x="1010048" y="5661248"/>
            <a:ext cx="7511393" cy="986893"/>
          </a:xfrm>
          <a:prstGeom prst="rect">
            <a:avLst/>
          </a:prstGeom>
          <a:gradFill>
            <a:gsLst>
              <a:gs pos="0">
                <a:srgbClr val="FBEAC7"/>
              </a:gs>
              <a:gs pos="17999">
                <a:srgbClr val="FEE7F2"/>
              </a:gs>
              <a:gs pos="93000">
                <a:srgbClr val="FAC77D"/>
              </a:gs>
              <a:gs pos="82001">
                <a:srgbClr val="FBD49C"/>
              </a:gs>
              <a:gs pos="100000">
                <a:srgbClr val="FEE7F2"/>
              </a:gs>
            </a:gsLst>
            <a:lin ang="5400000" scaled="0"/>
          </a:gradFill>
        </p:spPr>
        <p:txBody>
          <a:bodyPr vert="horz" lIns="91440" tIns="45720" rIns="91440" bIns="45720" rtlCol="0" anchor="ctr">
            <a:normAutofit fontScale="97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fr-FR" sz="3200" b="1" dirty="0">
                <a:solidFill>
                  <a:srgbClr val="000099"/>
                </a:solidFill>
                <a:latin typeface="Arial Black" panose="020B0A04020102020204" pitchFamily="34" charset="0"/>
              </a:rPr>
              <a:t>www.cgt-tpe.fr </a:t>
            </a:r>
          </a:p>
          <a:p>
            <a:r>
              <a:rPr lang="fr-FR" sz="3200" b="1" dirty="0">
                <a:solidFill>
                  <a:srgbClr val="000099"/>
                </a:solidFill>
                <a:latin typeface="Arial Black" panose="020B0A04020102020204" pitchFamily="34" charset="0"/>
              </a:rPr>
              <a:t>www.cgt-tpe.fr/vos-droits</a:t>
            </a:r>
          </a:p>
        </p:txBody>
      </p:sp>
      <p:sp>
        <p:nvSpPr>
          <p:cNvPr id="14" name="Rectangle 13"/>
          <p:cNvSpPr/>
          <p:nvPr/>
        </p:nvSpPr>
        <p:spPr>
          <a:xfrm>
            <a:off x="342369" y="5103465"/>
            <a:ext cx="8712968" cy="523220"/>
          </a:xfrm>
          <a:prstGeom prst="rect">
            <a:avLst/>
          </a:prstGeom>
        </p:spPr>
        <p:txBody>
          <a:bodyPr wrap="square">
            <a:spAutoFit/>
          </a:bodyPr>
          <a:lstStyle/>
          <a:p>
            <a:pPr lvl="0" algn="ctr">
              <a:spcBef>
                <a:spcPts val="600"/>
              </a:spcBef>
            </a:pPr>
            <a:r>
              <a:rPr lang="fr-FR" sz="2800" b="1" dirty="0">
                <a:solidFill>
                  <a:schemeClr val="tx1">
                    <a:lumMod val="95000"/>
                  </a:schemeClr>
                </a:solidFill>
                <a:latin typeface="Arial Black"/>
                <a:ea typeface="Calibri"/>
                <a:cs typeface="Times New Roman"/>
              </a:rPr>
              <a:t>VOTEZ ET FAITES VOTER CGT  </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6256" y="127854"/>
            <a:ext cx="1356930" cy="135693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135753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206730" y="304121"/>
            <a:ext cx="4571874" cy="954107"/>
          </a:xfrm>
          <a:prstGeom prst="rect">
            <a:avLst/>
          </a:prstGeom>
          <a:gradFill>
            <a:gsLst>
              <a:gs pos="13000">
                <a:schemeClr val="bg2">
                  <a:tint val="80000"/>
                  <a:satMod val="400000"/>
                </a:schemeClr>
              </a:gs>
              <a:gs pos="19000">
                <a:schemeClr val="bg2">
                  <a:tint val="83000"/>
                  <a:satMod val="320000"/>
                </a:schemeClr>
              </a:gs>
              <a:gs pos="100000">
                <a:schemeClr val="bg2">
                  <a:shade val="15000"/>
                  <a:satMod val="320000"/>
                </a:schemeClr>
              </a:gs>
            </a:gsLst>
            <a:path path="circle">
              <a:fillToRect l="10000" t="110000" r="10000" b="100000"/>
            </a:path>
          </a:gradFill>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fr-FR" sz="28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Arial Black" panose="020B0A04020102020204" pitchFamily="34" charset="0"/>
              </a:rPr>
              <a:t>  ÉLECTIONS </a:t>
            </a:r>
            <a:br>
              <a:rPr kumimoji="0" lang="fr-FR" sz="28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Arial Black" panose="020B0A04020102020204" pitchFamily="34" charset="0"/>
              </a:rPr>
            </a:br>
            <a:r>
              <a:rPr kumimoji="0" lang="fr-FR" sz="2800" b="0" i="0" u="none" strike="noStrike" kern="0" cap="none" spc="0" normalizeH="0" baseline="0" noProof="0" dirty="0">
                <a:ln>
                  <a:noFill/>
                </a:ln>
                <a:solidFill>
                  <a:prstClr val="white"/>
                </a:solidFill>
                <a:effectLst>
                  <a:outerShdw blurRad="38100" dist="38100" dir="2700000" algn="tl">
                    <a:srgbClr val="000000">
                      <a:alpha val="43137"/>
                    </a:srgbClr>
                  </a:outerShdw>
                </a:effectLst>
                <a:uLnTx/>
                <a:uFillTx/>
                <a:latin typeface="Arial Black" panose="020B0A04020102020204" pitchFamily="34" charset="0"/>
              </a:rPr>
              <a:t>  PROFESSIONNELLES </a:t>
            </a:r>
            <a:endParaRPr kumimoji="0" lang="fr-FR" sz="2800" b="0" i="0" u="none" strike="noStrike" kern="0" cap="none" spc="0" normalizeH="0" baseline="0" noProof="0" dirty="0">
              <a:ln>
                <a:noFill/>
              </a:ln>
              <a:solidFill>
                <a:prstClr val="white"/>
              </a:solidFill>
              <a:effectLst/>
              <a:uLnTx/>
              <a:uFillTx/>
              <a:latin typeface="Arial Black" panose="020B0A04020102020204" pitchFamily="34" charset="0"/>
            </a:endParaRPr>
          </a:p>
        </p:txBody>
      </p:sp>
      <p:sp>
        <p:nvSpPr>
          <p:cNvPr id="5" name="Rectangle 4"/>
          <p:cNvSpPr/>
          <p:nvPr/>
        </p:nvSpPr>
        <p:spPr>
          <a:xfrm>
            <a:off x="516415" y="3429000"/>
            <a:ext cx="8524378" cy="830997"/>
          </a:xfrm>
          <a:prstGeom prst="rect">
            <a:avLst/>
          </a:prstGeom>
          <a:gradFill>
            <a:gsLst>
              <a:gs pos="100000">
                <a:schemeClr val="accent5">
                  <a:tint val="98000"/>
                  <a:shade val="25000"/>
                  <a:satMod val="250000"/>
                </a:schemeClr>
              </a:gs>
              <a:gs pos="2000">
                <a:schemeClr val="accent5">
                  <a:tint val="86000"/>
                  <a:satMod val="115000"/>
                </a:schemeClr>
              </a:gs>
              <a:gs pos="92000">
                <a:schemeClr val="accent5">
                  <a:tint val="50000"/>
                  <a:satMod val="150000"/>
                </a:schemeClr>
              </a:gs>
            </a:gsLst>
            <a:path path="circle">
              <a:fillToRect l="50000" t="130000" r="50000" b="-30000"/>
            </a:path>
          </a:gradFill>
        </p:spPr>
        <p:style>
          <a:lnRef idx="1">
            <a:schemeClr val="accent2"/>
          </a:lnRef>
          <a:fillRef idx="2">
            <a:schemeClr val="accent2"/>
          </a:fillRef>
          <a:effectRef idx="1">
            <a:schemeClr val="accent2"/>
          </a:effectRef>
          <a:fontRef idx="minor">
            <a:schemeClr val="dk1"/>
          </a:fontRef>
        </p:style>
        <p:txBody>
          <a:bodyPr wrap="square">
            <a:sp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fr-FR" sz="2400" b="1" i="0" u="none" strike="noStrike" kern="0" cap="none" spc="0" normalizeH="0" baseline="0" noProof="0" dirty="0">
                <a:ln>
                  <a:noFill/>
                </a:ln>
                <a:solidFill>
                  <a:srgbClr val="000099"/>
                </a:solidFill>
                <a:effectLst/>
                <a:uLnTx/>
                <a:uFillTx/>
                <a:latin typeface="Arial Black"/>
                <a:ea typeface="Calibri"/>
                <a:cs typeface="Times New Roman"/>
              </a:rPr>
              <a:t>Les salarié-e-s</a:t>
            </a:r>
            <a:r>
              <a:rPr kumimoji="0" lang="fr-FR" sz="2400" b="1" i="0" u="none" strike="noStrike" kern="0" cap="none" spc="0" normalizeH="0" noProof="0" dirty="0">
                <a:ln>
                  <a:noFill/>
                </a:ln>
                <a:solidFill>
                  <a:srgbClr val="000099"/>
                </a:solidFill>
                <a:effectLst/>
                <a:uLnTx/>
                <a:uFillTx/>
                <a:latin typeface="Arial Black"/>
                <a:ea typeface="Calibri"/>
                <a:cs typeface="Times New Roman"/>
              </a:rPr>
              <a:t> des entreprises de moins de 11</a:t>
            </a:r>
          </a:p>
          <a:p>
            <a:pPr lvl="0" algn="ctr">
              <a:defRPr/>
            </a:pPr>
            <a:r>
              <a:rPr lang="fr-FR" sz="2400" b="1" kern="0" dirty="0">
                <a:solidFill>
                  <a:srgbClr val="FFFF00"/>
                </a:solidFill>
                <a:latin typeface="Arial Black"/>
                <a:ea typeface="Calibri"/>
                <a:cs typeface="Times New Roman"/>
              </a:rPr>
              <a:t>1 salarié-e sur 5 dans le privé </a:t>
            </a:r>
            <a:r>
              <a:rPr lang="fr-FR" sz="2400" kern="0" spc="-150" dirty="0">
                <a:ln w="18415" cmpd="sng">
                  <a:solidFill>
                    <a:srgbClr val="FFFFFF"/>
                  </a:solidFill>
                  <a:prstDash val="solid"/>
                </a:ln>
                <a:solidFill>
                  <a:srgbClr val="FFFF00"/>
                </a:solidFill>
                <a:effectLst>
                  <a:outerShdw blurRad="63500" dir="3600000" algn="tl" rotWithShape="0">
                    <a:srgbClr val="000000">
                      <a:alpha val="70000"/>
                    </a:srgbClr>
                  </a:outerShdw>
                </a:effectLst>
                <a:latin typeface="Arial Black"/>
                <a:ea typeface="Calibri"/>
                <a:cs typeface="Times New Roman"/>
              </a:rPr>
              <a:t> </a:t>
            </a:r>
            <a:r>
              <a:rPr kumimoji="0" lang="fr-FR" sz="2400" i="0" u="none" strike="noStrike" kern="0" spc="-150" normalizeH="0" baseline="0" noProof="0" dirty="0">
                <a:ln w="18415" cmpd="sng">
                  <a:solidFill>
                    <a:srgbClr val="FFFFFF"/>
                  </a:solidFill>
                  <a:prstDash val="solid"/>
                </a:ln>
                <a:solidFill>
                  <a:srgbClr val="FFFF00"/>
                </a:solidFill>
                <a:effectLst>
                  <a:outerShdw blurRad="63500" dir="3600000" algn="tl" rotWithShape="0">
                    <a:srgbClr val="000000">
                      <a:alpha val="70000"/>
                    </a:srgbClr>
                  </a:outerShdw>
                </a:effectLst>
                <a:uLnTx/>
                <a:uFillTx/>
                <a:latin typeface="Arial Black"/>
                <a:ea typeface="Calibri"/>
                <a:cs typeface="Times New Roman"/>
              </a:rPr>
              <a:t> </a:t>
            </a:r>
            <a:endParaRPr kumimoji="0" lang="fr-FR" sz="2400" i="0" u="none" strike="noStrike" kern="0" spc="-150" normalizeH="0" baseline="0" noProof="0" dirty="0">
              <a:ln w="18415" cmpd="sng">
                <a:solidFill>
                  <a:srgbClr val="FFFFFF"/>
                </a:solidFill>
                <a:prstDash val="solid"/>
              </a:ln>
              <a:solidFill>
                <a:srgbClr val="FFFF00"/>
              </a:solidFill>
              <a:effectLst>
                <a:outerShdw blurRad="63500" dir="3600000" algn="tl" rotWithShape="0">
                  <a:srgbClr val="000000">
                    <a:alpha val="70000"/>
                  </a:srgbClr>
                </a:outerShdw>
              </a:effectLst>
              <a:uLnTx/>
              <a:uFillTx/>
            </a:endParaRPr>
          </a:p>
        </p:txBody>
      </p:sp>
      <p:sp>
        <p:nvSpPr>
          <p:cNvPr id="8" name="Espace réservé du contenu 2"/>
          <p:cNvSpPr txBox="1">
            <a:spLocks/>
          </p:cNvSpPr>
          <p:nvPr/>
        </p:nvSpPr>
        <p:spPr>
          <a:xfrm>
            <a:off x="2272680" y="1565902"/>
            <a:ext cx="4315544" cy="1143019"/>
          </a:xfrm>
          <a:prstGeom prst="rect">
            <a:avLst/>
          </a:prstGeom>
          <a:gradFill flip="none" rotWithShape="1">
            <a:gsLst>
              <a:gs pos="19000">
                <a:srgbClr val="F79646">
                  <a:lumMod val="75000"/>
                  <a:tint val="66000"/>
                  <a:satMod val="160000"/>
                </a:srgbClr>
              </a:gs>
              <a:gs pos="30000">
                <a:srgbClr val="F79646">
                  <a:lumMod val="75000"/>
                  <a:tint val="44500"/>
                  <a:satMod val="160000"/>
                </a:srgbClr>
              </a:gs>
              <a:gs pos="100000">
                <a:srgbClr val="F79646">
                  <a:lumMod val="75000"/>
                  <a:tint val="23500"/>
                  <a:satMod val="160000"/>
                </a:srgbClr>
              </a:gs>
            </a:gsLst>
            <a:lin ang="2700000" scaled="1"/>
            <a:tileRect/>
          </a:gradFill>
          <a:effectLst>
            <a:glow rad="63500">
              <a:srgbClr val="C0504D">
                <a:satMod val="175000"/>
                <a:alpha val="40000"/>
              </a:srgbClr>
            </a:glow>
          </a:effectLst>
          <a:scene3d>
            <a:camera prst="orthographicFront"/>
            <a:lightRig rig="threePt" dir="t"/>
          </a:scene3d>
          <a:sp3d>
            <a:bevelT prst="slope"/>
          </a:sp3d>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lvl="0" indent="0" algn="ctr">
              <a:spcBef>
                <a:spcPts val="0"/>
              </a:spcBef>
              <a:buNone/>
              <a:defRPr/>
            </a:pPr>
            <a:endParaRPr lang="fr-FR" sz="2400" b="1" kern="0" dirty="0">
              <a:solidFill>
                <a:srgbClr val="0000CC"/>
              </a:solidFill>
              <a:latin typeface="Arial Black"/>
              <a:ea typeface="Calibri"/>
              <a:cs typeface="Times New Roman"/>
            </a:endParaRPr>
          </a:p>
          <a:p>
            <a:pPr marL="0" lvl="0" indent="0" algn="ctr">
              <a:spcBef>
                <a:spcPts val="0"/>
              </a:spcBef>
              <a:buNone/>
              <a:defRPr/>
            </a:pPr>
            <a:r>
              <a:rPr lang="fr-FR" sz="2400" b="1" kern="0" dirty="0">
                <a:solidFill>
                  <a:srgbClr val="0000CC"/>
                </a:solidFill>
                <a:latin typeface="Arial Black"/>
                <a:ea typeface="Calibri"/>
                <a:cs typeface="Times New Roman"/>
              </a:rPr>
              <a:t>LES ORGANISATIONS SYNDICALES</a:t>
            </a:r>
          </a:p>
          <a:p>
            <a:pPr marL="0" lvl="0" indent="0" algn="ctr">
              <a:spcBef>
                <a:spcPts val="0"/>
              </a:spcBef>
              <a:buNone/>
            </a:pPr>
            <a:endParaRPr lang="fr-FR" sz="2000" dirty="0">
              <a:solidFill>
                <a:srgbClr val="C00000"/>
              </a:solidFill>
              <a:latin typeface="Calibri"/>
            </a:endParaRPr>
          </a:p>
        </p:txBody>
      </p:sp>
      <p:sp>
        <p:nvSpPr>
          <p:cNvPr id="2" name="Rectangle 1"/>
          <p:cNvSpPr/>
          <p:nvPr/>
        </p:nvSpPr>
        <p:spPr>
          <a:xfrm>
            <a:off x="0" y="1545761"/>
            <a:ext cx="2286000" cy="830997"/>
          </a:xfrm>
          <a:prstGeom prst="rect">
            <a:avLst/>
          </a:prstGeom>
        </p:spPr>
        <p:txBody>
          <a:bodyPr>
            <a:spAutoFit/>
          </a:bodyPr>
          <a:lstStyle/>
          <a:p>
            <a:pPr lvl="0" algn="ctr">
              <a:defRPr/>
            </a:pPr>
            <a:r>
              <a:rPr lang="fr-FR" sz="2400" b="1" kern="0" spc="-150" dirty="0">
                <a:solidFill>
                  <a:srgbClr val="FFFF00"/>
                </a:solidFill>
                <a:latin typeface="Arial Black"/>
                <a:ea typeface="Calibri"/>
                <a:cs typeface="Times New Roman"/>
              </a:rPr>
              <a:t>Qui serviront à élire </a:t>
            </a:r>
            <a:endParaRPr lang="fr-FR" sz="2400" kern="0" spc="-150" dirty="0">
              <a:ln w="18415" cmpd="sng">
                <a:solidFill>
                  <a:srgbClr val="FFFFFF"/>
                </a:solidFill>
                <a:prstDash val="solid"/>
              </a:ln>
              <a:solidFill>
                <a:srgbClr val="FFFF00"/>
              </a:solidFill>
              <a:latin typeface="Arial Black"/>
              <a:ea typeface="Calibri"/>
              <a:cs typeface="Times New Roman"/>
            </a:endParaRPr>
          </a:p>
        </p:txBody>
      </p:sp>
      <p:sp>
        <p:nvSpPr>
          <p:cNvPr id="12" name="Rectangle 11"/>
          <p:cNvSpPr/>
          <p:nvPr/>
        </p:nvSpPr>
        <p:spPr>
          <a:xfrm>
            <a:off x="27484" y="2708921"/>
            <a:ext cx="3968452" cy="461665"/>
          </a:xfrm>
          <a:prstGeom prst="rect">
            <a:avLst/>
          </a:prstGeom>
        </p:spPr>
        <p:txBody>
          <a:bodyPr wrap="square">
            <a:spAutoFit/>
          </a:bodyPr>
          <a:lstStyle/>
          <a:p>
            <a:pPr lvl="0" algn="ctr">
              <a:defRPr/>
            </a:pPr>
            <a:r>
              <a:rPr lang="fr-FR" sz="2400" b="1" kern="0" spc="-150" dirty="0">
                <a:solidFill>
                  <a:srgbClr val="FFFF00"/>
                </a:solidFill>
                <a:latin typeface="Arial Black"/>
                <a:ea typeface="Calibri"/>
                <a:cs typeface="Times New Roman"/>
              </a:rPr>
              <a:t>Qui pourront représenter </a:t>
            </a:r>
            <a:endParaRPr lang="fr-FR" sz="2400" kern="0" spc="-150" dirty="0">
              <a:ln w="18415" cmpd="sng">
                <a:solidFill>
                  <a:srgbClr val="FFFFFF"/>
                </a:solidFill>
                <a:prstDash val="solid"/>
              </a:ln>
              <a:solidFill>
                <a:srgbClr val="FFFF00"/>
              </a:solidFill>
              <a:latin typeface="Arial Black"/>
              <a:ea typeface="Calibri"/>
              <a:cs typeface="Times New Roman"/>
            </a:endParaRPr>
          </a:p>
        </p:txBody>
      </p:sp>
      <p:sp>
        <p:nvSpPr>
          <p:cNvPr id="13" name="Espace réservé du contenu 2"/>
          <p:cNvSpPr txBox="1">
            <a:spLocks/>
          </p:cNvSpPr>
          <p:nvPr/>
        </p:nvSpPr>
        <p:spPr>
          <a:xfrm>
            <a:off x="2991068" y="4667946"/>
            <a:ext cx="6008307" cy="864096"/>
          </a:xfrm>
          <a:prstGeom prst="rect">
            <a:avLst/>
          </a:prstGeom>
          <a:gradFill flip="none" rotWithShape="1">
            <a:gsLst>
              <a:gs pos="19000">
                <a:srgbClr val="F79646">
                  <a:lumMod val="75000"/>
                  <a:tint val="66000"/>
                  <a:satMod val="160000"/>
                </a:srgbClr>
              </a:gs>
              <a:gs pos="30000">
                <a:srgbClr val="F79646">
                  <a:lumMod val="75000"/>
                  <a:tint val="44500"/>
                  <a:satMod val="160000"/>
                </a:srgbClr>
              </a:gs>
              <a:gs pos="100000">
                <a:srgbClr val="F79646">
                  <a:lumMod val="75000"/>
                  <a:tint val="23500"/>
                  <a:satMod val="160000"/>
                </a:srgbClr>
              </a:gs>
            </a:gsLst>
            <a:lin ang="2700000" scaled="1"/>
            <a:tileRect/>
          </a:gradFill>
          <a:effectLst>
            <a:glow rad="63500">
              <a:srgbClr val="C0504D">
                <a:satMod val="175000"/>
                <a:alpha val="40000"/>
              </a:srgbClr>
            </a:glow>
          </a:effectLst>
          <a:scene3d>
            <a:camera prst="orthographicFront"/>
            <a:lightRig rig="threePt" dir="t"/>
          </a:scene3d>
          <a:sp3d>
            <a:bevelT prst="slope"/>
          </a:sp3d>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lvl="0" indent="0" algn="ctr">
              <a:spcBef>
                <a:spcPts val="0"/>
              </a:spcBef>
              <a:buNone/>
            </a:pPr>
            <a:r>
              <a:rPr lang="fr-FR" sz="2400" b="1" dirty="0">
                <a:solidFill>
                  <a:srgbClr val="0000CC"/>
                </a:solidFill>
                <a:effectLst>
                  <a:outerShdw blurRad="38100" dist="38100" dir="2700000" algn="tl">
                    <a:srgbClr val="000000">
                      <a:alpha val="43137"/>
                    </a:srgbClr>
                  </a:outerShdw>
                </a:effectLst>
                <a:latin typeface="Arial Black" panose="020B0A04020102020204" pitchFamily="34" charset="0"/>
              </a:rPr>
              <a:t>des salarié-e-s qui travaillent </a:t>
            </a:r>
            <a:br>
              <a:rPr lang="fr-FR" sz="2400" b="1" dirty="0">
                <a:solidFill>
                  <a:srgbClr val="0000CC"/>
                </a:solidFill>
                <a:effectLst>
                  <a:outerShdw blurRad="38100" dist="38100" dir="2700000" algn="tl">
                    <a:srgbClr val="000000">
                      <a:alpha val="43137"/>
                    </a:srgbClr>
                  </a:outerShdw>
                </a:effectLst>
                <a:latin typeface="Arial Black" panose="020B0A04020102020204" pitchFamily="34" charset="0"/>
              </a:rPr>
            </a:br>
            <a:r>
              <a:rPr lang="fr-FR" sz="2400" b="1" dirty="0">
                <a:solidFill>
                  <a:srgbClr val="0000CC"/>
                </a:solidFill>
                <a:effectLst>
                  <a:outerShdw blurRad="38100" dist="38100" dir="2700000" algn="tl">
                    <a:srgbClr val="000000">
                      <a:alpha val="43137"/>
                    </a:srgbClr>
                  </a:outerShdw>
                </a:effectLst>
                <a:latin typeface="Arial Black" panose="020B0A04020102020204" pitchFamily="34" charset="0"/>
              </a:rPr>
              <a:t>au domicile privé d’un particulier</a:t>
            </a:r>
            <a:endParaRPr lang="fr-FR" sz="2000" dirty="0">
              <a:solidFill>
                <a:srgbClr val="C00000"/>
              </a:solidFill>
              <a:latin typeface="Calibri"/>
            </a:endParaRPr>
          </a:p>
        </p:txBody>
      </p:sp>
      <p:sp>
        <p:nvSpPr>
          <p:cNvPr id="3" name="Rectangle 2"/>
          <p:cNvSpPr/>
          <p:nvPr/>
        </p:nvSpPr>
        <p:spPr>
          <a:xfrm>
            <a:off x="179884" y="5589240"/>
            <a:ext cx="8995123" cy="1107996"/>
          </a:xfrm>
          <a:prstGeom prst="rect">
            <a:avLst/>
          </a:prstGeom>
        </p:spPr>
        <p:txBody>
          <a:bodyPr wrap="square">
            <a:spAutoFit/>
          </a:bodyPr>
          <a:lstStyle/>
          <a:p>
            <a:pPr lvl="0">
              <a:spcBef>
                <a:spcPts val="1200"/>
              </a:spcBef>
            </a:pPr>
            <a:r>
              <a:rPr lang="fr-FR" sz="2200" b="1" dirty="0">
                <a:solidFill>
                  <a:srgbClr val="FFFF00"/>
                </a:solidFill>
                <a:latin typeface="Arial Black" panose="020B0A04020102020204" pitchFamily="34" charset="0"/>
              </a:rPr>
              <a:t>pour la garde d’enfants, d’une personne dépendante, </a:t>
            </a:r>
            <a:br>
              <a:rPr lang="fr-FR" sz="2200" b="1" dirty="0">
                <a:solidFill>
                  <a:srgbClr val="FFFF00"/>
                </a:solidFill>
                <a:latin typeface="Arial Black" panose="020B0A04020102020204" pitchFamily="34" charset="0"/>
              </a:rPr>
            </a:br>
            <a:r>
              <a:rPr lang="fr-FR" sz="2200" b="1" dirty="0">
                <a:solidFill>
                  <a:srgbClr val="FFFF00"/>
                </a:solidFill>
                <a:latin typeface="Arial Black" panose="020B0A04020102020204" pitchFamily="34" charset="0"/>
              </a:rPr>
              <a:t>pour l’aide aux devoirs, pour le ménage, ou </a:t>
            </a:r>
            <a:br>
              <a:rPr lang="fr-FR" sz="2200" b="1" dirty="0">
                <a:solidFill>
                  <a:srgbClr val="FFFF00"/>
                </a:solidFill>
                <a:latin typeface="Arial Black" panose="020B0A04020102020204" pitchFamily="34" charset="0"/>
              </a:rPr>
            </a:br>
            <a:r>
              <a:rPr lang="fr-FR" sz="2200" b="1" dirty="0">
                <a:solidFill>
                  <a:srgbClr val="FFFF00"/>
                </a:solidFill>
                <a:latin typeface="Arial Black" panose="020B0A04020102020204" pitchFamily="34" charset="0"/>
              </a:rPr>
              <a:t>pour des travaux de jardinage. </a:t>
            </a:r>
            <a:endParaRPr lang="fr-FR" sz="2200" b="1" kern="0" dirty="0">
              <a:solidFill>
                <a:srgbClr val="FFFF00"/>
              </a:solidFill>
              <a:latin typeface="Arial Black"/>
              <a:ea typeface="Calibri"/>
              <a:cs typeface="Times New Roman"/>
            </a:endParaRPr>
          </a:p>
        </p:txBody>
      </p:sp>
      <p:sp>
        <p:nvSpPr>
          <p:cNvPr id="14" name="Rectangle 13"/>
          <p:cNvSpPr/>
          <p:nvPr/>
        </p:nvSpPr>
        <p:spPr>
          <a:xfrm>
            <a:off x="179884" y="4437114"/>
            <a:ext cx="1831826" cy="461665"/>
          </a:xfrm>
          <a:prstGeom prst="rect">
            <a:avLst/>
          </a:prstGeom>
        </p:spPr>
        <p:txBody>
          <a:bodyPr wrap="square">
            <a:spAutoFit/>
          </a:bodyPr>
          <a:lstStyle/>
          <a:p>
            <a:pPr lvl="0" algn="ctr">
              <a:defRPr/>
            </a:pPr>
            <a:r>
              <a:rPr lang="fr-FR" sz="2400" b="1" kern="0" spc="-150" dirty="0">
                <a:solidFill>
                  <a:srgbClr val="FFFF00"/>
                </a:solidFill>
                <a:latin typeface="Arial Black"/>
                <a:ea typeface="Calibri"/>
                <a:cs typeface="Times New Roman"/>
              </a:rPr>
              <a:t>Mais aussi</a:t>
            </a:r>
            <a:endParaRPr lang="fr-FR" sz="2400" kern="0" spc="-150" dirty="0">
              <a:ln w="18415" cmpd="sng">
                <a:solidFill>
                  <a:srgbClr val="FFFFFF"/>
                </a:solidFill>
                <a:prstDash val="solid"/>
              </a:ln>
              <a:solidFill>
                <a:srgbClr val="FFFF00"/>
              </a:solidFill>
              <a:latin typeface="Arial Black"/>
              <a:ea typeface="Calibri"/>
              <a:cs typeface="Times New Roman"/>
            </a:endParaRPr>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173022" y="0"/>
            <a:ext cx="3956783" cy="900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88076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560804" y="251769"/>
            <a:ext cx="8100392" cy="497061"/>
          </a:xfrm>
          <a:prstGeom prst="rect">
            <a:avLst/>
          </a:prstGeom>
        </p:spPr>
        <p:style>
          <a:lnRef idx="1">
            <a:schemeClr val="accent2"/>
          </a:lnRef>
          <a:fillRef idx="2">
            <a:schemeClr val="accent2"/>
          </a:fillRef>
          <a:effectRef idx="1">
            <a:schemeClr val="accent2"/>
          </a:effectRef>
          <a:fontRef idx="minor">
            <a:schemeClr val="dk1"/>
          </a:fontRef>
        </p:style>
        <p:txBody>
          <a:bodyPr vert="horz" lIns="0" tIns="0" rIns="18288" bIns="0" anchor="b">
            <a:normAutofit fontScale="85000" lnSpcReduction="10000"/>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r>
              <a:rPr lang="fr-FR" sz="2800" dirty="0">
                <a:solidFill>
                  <a:srgbClr val="0000CC"/>
                </a:solidFill>
                <a:effectLst/>
                <a:latin typeface="Arial Black" panose="020B0A04020102020204" pitchFamily="34" charset="0"/>
              </a:rPr>
              <a:t>LES SALARIÉ-E-S DES TPE, PAR LEUR TRAVAIL</a:t>
            </a:r>
            <a:r>
              <a:rPr lang="fr-FR" sz="2800" dirty="0">
                <a:solidFill>
                  <a:schemeClr val="tx1"/>
                </a:solidFill>
                <a:latin typeface="Arial Black" panose="020B0A04020102020204" pitchFamily="34" charset="0"/>
              </a:rPr>
              <a:t> </a:t>
            </a:r>
          </a:p>
        </p:txBody>
      </p:sp>
      <p:sp>
        <p:nvSpPr>
          <p:cNvPr id="4" name="Rectangle 3"/>
          <p:cNvSpPr/>
          <p:nvPr/>
        </p:nvSpPr>
        <p:spPr>
          <a:xfrm>
            <a:off x="-25574" y="1029962"/>
            <a:ext cx="9144000" cy="2308324"/>
          </a:xfrm>
          <a:prstGeom prst="rect">
            <a:avLst/>
          </a:prstGeom>
        </p:spPr>
        <p:txBody>
          <a:bodyPr wrap="square">
            <a:spAutoFit/>
          </a:bodyPr>
          <a:lstStyle/>
          <a:p>
            <a:pPr marL="38100" indent="-285750" algn="just">
              <a:lnSpc>
                <a:spcPct val="120000"/>
              </a:lnSpc>
              <a:spcBef>
                <a:spcPts val="1200"/>
              </a:spcBef>
              <a:buBlip>
                <a:blip r:embed="rId2"/>
              </a:buBlip>
            </a:pPr>
            <a:r>
              <a:rPr lang="fr-FR" sz="1900" spc="-150" dirty="0">
                <a:latin typeface="Arial Black" panose="020B0A04020102020204" pitchFamily="34" charset="0"/>
                <a:ea typeface="Calibri"/>
                <a:cs typeface="Times New Roman"/>
              </a:rPr>
              <a:t>participent à la qualité de vie, au lien social et à la vitalité des territoires </a:t>
            </a:r>
          </a:p>
          <a:p>
            <a:pPr marL="285750" indent="-285750" algn="just">
              <a:lnSpc>
                <a:spcPct val="120000"/>
              </a:lnSpc>
              <a:spcBef>
                <a:spcPts val="1200"/>
              </a:spcBef>
              <a:buBlip>
                <a:blip r:embed="rId2"/>
              </a:buBlip>
            </a:pPr>
            <a:r>
              <a:rPr lang="fr-FR" sz="1900" spc="-150" dirty="0">
                <a:latin typeface="Arial Black" panose="020B0A04020102020204" pitchFamily="34" charset="0"/>
                <a:ea typeface="Calibri"/>
                <a:cs typeface="Times New Roman"/>
              </a:rPr>
              <a:t>contribuent à lutter contre la déshumanisation  de certains quartiers </a:t>
            </a:r>
          </a:p>
          <a:p>
            <a:pPr marL="285750" indent="-285750" algn="just">
              <a:lnSpc>
                <a:spcPct val="120000"/>
              </a:lnSpc>
              <a:spcBef>
                <a:spcPts val="1200"/>
              </a:spcBef>
              <a:buBlip>
                <a:blip r:embed="rId2"/>
              </a:buBlip>
            </a:pPr>
            <a:r>
              <a:rPr lang="fr-FR" sz="1900" spc="-150" dirty="0">
                <a:latin typeface="Arial Black" panose="020B0A04020102020204" pitchFamily="34" charset="0"/>
                <a:ea typeface="Calibri"/>
                <a:cs typeface="Times New Roman"/>
              </a:rPr>
              <a:t>participent à l’économie locale et au lien social de proximité favorisant l’emploi au plus près des lieux de vie </a:t>
            </a:r>
          </a:p>
          <a:p>
            <a:pPr marL="285750" indent="-285750" algn="just">
              <a:lnSpc>
                <a:spcPct val="120000"/>
              </a:lnSpc>
              <a:spcBef>
                <a:spcPts val="1200"/>
              </a:spcBef>
              <a:buBlip>
                <a:blip r:embed="rId2"/>
              </a:buBlip>
            </a:pPr>
            <a:r>
              <a:rPr lang="fr-FR" sz="1900" spc="-150" dirty="0">
                <a:latin typeface="Arial Black" panose="020B0A04020102020204" pitchFamily="34" charset="0"/>
                <a:ea typeface="Calibri"/>
                <a:cs typeface="Times New Roman"/>
              </a:rPr>
              <a:t>souvent en première ligne lors de cette crise sanitaire. </a:t>
            </a:r>
          </a:p>
        </p:txBody>
      </p:sp>
      <p:sp>
        <p:nvSpPr>
          <p:cNvPr id="5" name="Rectangle 4"/>
          <p:cNvSpPr/>
          <p:nvPr/>
        </p:nvSpPr>
        <p:spPr>
          <a:xfrm>
            <a:off x="-25574" y="3717032"/>
            <a:ext cx="9144000" cy="1884747"/>
          </a:xfrm>
          <a:prstGeom prst="rect">
            <a:avLst/>
          </a:prstGeom>
          <a:gradFill>
            <a:gsLst>
              <a:gs pos="100000">
                <a:schemeClr val="accent5">
                  <a:tint val="98000"/>
                  <a:shade val="25000"/>
                  <a:satMod val="250000"/>
                </a:schemeClr>
              </a:gs>
              <a:gs pos="2000">
                <a:schemeClr val="accent5">
                  <a:tint val="86000"/>
                  <a:satMod val="115000"/>
                </a:schemeClr>
              </a:gs>
              <a:gs pos="99000">
                <a:schemeClr val="accent5">
                  <a:tint val="50000"/>
                  <a:satMod val="150000"/>
                </a:schemeClr>
              </a:gs>
            </a:gsLst>
            <a:path path="circle">
              <a:fillToRect l="50000" t="130000" r="50000" b="-30000"/>
            </a:path>
          </a:gradFill>
        </p:spPr>
        <p:txBody>
          <a:bodyPr wrap="square">
            <a:spAutoFit/>
          </a:bodyPr>
          <a:lstStyle/>
          <a:p>
            <a:pPr algn="just">
              <a:lnSpc>
                <a:spcPct val="120000"/>
              </a:lnSpc>
              <a:spcBef>
                <a:spcPts val="600"/>
              </a:spcBef>
            </a:pPr>
            <a:r>
              <a:rPr lang="fr-FR" sz="1400" b="1" dirty="0">
                <a:solidFill>
                  <a:srgbClr val="000099"/>
                </a:solidFill>
                <a:latin typeface="Arial Black" panose="020B0A04020102020204" pitchFamily="34" charset="0"/>
              </a:rPr>
              <a:t>Salarié-e-s des particuliers employeurs - Assistantes maternelles – Ouvriers du bâtiment – Hôtels, Cafés, Restaurants – Services de l’auto – Boulangerie, pâtisserie  artisanales – Coiffure - Pharmacie d’officine Transports routiers - Commerce de détail – Bureaux d’études techniques et professions juridiques - Tourisme –  Garages – Médical – Métallurgie et sidérurgie –– Sport et Loisirs –– Commerce de gros et import-export – Activités culturelles, spectacle – Gardiens, concierges et employés d’immeubles – Enseignement privé et organismes de formation. </a:t>
            </a:r>
          </a:p>
        </p:txBody>
      </p:sp>
      <p:sp>
        <p:nvSpPr>
          <p:cNvPr id="6" name="Rectangle 5"/>
          <p:cNvSpPr/>
          <p:nvPr/>
        </p:nvSpPr>
        <p:spPr>
          <a:xfrm>
            <a:off x="291394" y="5805264"/>
            <a:ext cx="8568952" cy="923330"/>
          </a:xfrm>
          <a:prstGeom prst="rect">
            <a:avLst/>
          </a:prstGeom>
        </p:spPr>
        <p:txBody>
          <a:bodyPr wrap="square">
            <a:spAutoFit/>
          </a:bodyPr>
          <a:lstStyle/>
          <a:p>
            <a:pPr algn="ctr"/>
            <a:r>
              <a:rPr lang="fr-FR" b="1" dirty="0">
                <a:solidFill>
                  <a:srgbClr val="FFFF00"/>
                </a:solidFill>
                <a:latin typeface="Arial Black" panose="020B0A04020102020204" pitchFamily="34" charset="0"/>
              </a:rPr>
              <a:t>Merci aux dix salarié-e-s qui ont accepté de se porter candidat-e-s </a:t>
            </a:r>
            <a:br>
              <a:rPr lang="fr-FR" b="1" dirty="0">
                <a:solidFill>
                  <a:srgbClr val="FFFF00"/>
                </a:solidFill>
                <a:latin typeface="Arial Black" panose="020B0A04020102020204" pitchFamily="34" charset="0"/>
              </a:rPr>
            </a:br>
            <a:r>
              <a:rPr lang="fr-FR" b="1" dirty="0">
                <a:solidFill>
                  <a:srgbClr val="FFFF00"/>
                </a:solidFill>
                <a:latin typeface="Arial Black" panose="020B0A04020102020204" pitchFamily="34" charset="0"/>
              </a:rPr>
              <a:t>pour la CGT des Pays de La Loire et qui se mobilisent </a:t>
            </a:r>
            <a:br>
              <a:rPr lang="fr-FR" b="1" dirty="0">
                <a:solidFill>
                  <a:srgbClr val="FFFF00"/>
                </a:solidFill>
                <a:latin typeface="Arial Black" panose="020B0A04020102020204" pitchFamily="34" charset="0"/>
              </a:rPr>
            </a:br>
            <a:r>
              <a:rPr lang="fr-FR" b="1" dirty="0">
                <a:solidFill>
                  <a:srgbClr val="FFFF00"/>
                </a:solidFill>
                <a:latin typeface="Arial Black" panose="020B0A04020102020204" pitchFamily="34" charset="0"/>
              </a:rPr>
              <a:t>pour cette élection et la représentativité des salarié-e-s TPE. </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660232" y="2487243"/>
            <a:ext cx="2458194" cy="12130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ZoneTexte 6"/>
          <p:cNvSpPr txBox="1"/>
          <p:nvPr/>
        </p:nvSpPr>
        <p:spPr>
          <a:xfrm>
            <a:off x="0" y="3378478"/>
            <a:ext cx="5220072" cy="338554"/>
          </a:xfrm>
          <a:prstGeom prst="rect">
            <a:avLst/>
          </a:prstGeom>
          <a:solidFill>
            <a:srgbClr val="FFFF00"/>
          </a:solidFill>
        </p:spPr>
        <p:txBody>
          <a:bodyPr wrap="square" rtlCol="0">
            <a:spAutoFit/>
          </a:bodyPr>
          <a:lstStyle/>
          <a:p>
            <a:pPr algn="ctr">
              <a:spcBef>
                <a:spcPts val="600"/>
              </a:spcBef>
            </a:pPr>
            <a:r>
              <a:rPr lang="fr-FR" sz="1600" dirty="0">
                <a:solidFill>
                  <a:prstClr val="black"/>
                </a:solidFill>
                <a:latin typeface="Arial Black" panose="020B0A04020102020204" pitchFamily="34" charset="0"/>
                <a:ea typeface="Calibri"/>
                <a:cs typeface="Times New Roman"/>
              </a:rPr>
              <a:t>NOUS LES RENCONTRONS TOUS LES JOURS </a:t>
            </a:r>
            <a:endParaRPr lang="fr-FR" sz="1600" dirty="0">
              <a:solidFill>
                <a:prstClr val="black"/>
              </a:solidFill>
              <a:latin typeface="Calibri"/>
              <a:ea typeface="Calibri"/>
              <a:cs typeface="Times New Roman"/>
            </a:endParaRPr>
          </a:p>
        </p:txBody>
      </p:sp>
    </p:spTree>
    <p:extLst>
      <p:ext uri="{BB962C8B-B14F-4D97-AF65-F5344CB8AC3E}">
        <p14:creationId xmlns:p14="http://schemas.microsoft.com/office/powerpoint/2010/main" val="4982365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273411" y="1370743"/>
            <a:ext cx="8892293" cy="1143000"/>
          </a:xfrm>
          <a:prstGeom prst="rect">
            <a:avLst/>
          </a:prstGeom>
          <a:solidFill>
            <a:srgbClr val="D83616"/>
          </a:solidFill>
          <a:ln w="25400" cap="flat" cmpd="sng" algn="ctr">
            <a:solidFill>
              <a:srgbClr val="C0504D"/>
            </a:solidFill>
            <a:prstDash val="solid"/>
          </a:ln>
          <a:effectLst>
            <a:glow rad="139700">
              <a:srgbClr val="C0504D">
                <a:satMod val="175000"/>
                <a:alpha val="40000"/>
              </a:srgbClr>
            </a:glow>
          </a:effectLst>
        </p:spPr>
        <p:txBody>
          <a:bodyPr vert="horz" lIns="91440" tIns="45720" rIns="91440" bIns="45720" rtlCol="0" anchor="ctr">
            <a:no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marL="0" marR="0" lvl="0" indent="0" algn="l" defTabSz="914400" rtl="0" eaLnBrk="1" fontAlgn="auto" latinLnBrk="0" hangingPunct="1">
              <a:lnSpc>
                <a:spcPct val="100000"/>
              </a:lnSpc>
              <a:spcBef>
                <a:spcPct val="0"/>
              </a:spcBef>
              <a:spcAft>
                <a:spcPts val="0"/>
              </a:spcAft>
              <a:buClrTx/>
              <a:buSzTx/>
              <a:buFontTx/>
              <a:buNone/>
              <a:tabLst/>
              <a:defRPr/>
            </a:pPr>
            <a:r>
              <a:rPr lang="fr-FR" sz="2800" dirty="0">
                <a:ln w="18415" cmpd="sng">
                  <a:solidFill>
                    <a:srgbClr val="FFFFFF"/>
                  </a:solidFill>
                  <a:prstDash val="solid"/>
                </a:ln>
                <a:solidFill>
                  <a:srgbClr val="FFFFFF"/>
                </a:solidFill>
                <a:effectLst>
                  <a:glow rad="63500">
                    <a:schemeClr val="accent6">
                      <a:satMod val="175000"/>
                      <a:alpha val="40000"/>
                    </a:schemeClr>
                  </a:glow>
                  <a:outerShdw blurRad="63500" dir="3600000" algn="tl" rotWithShape="0">
                    <a:srgbClr val="000000">
                      <a:alpha val="70000"/>
                    </a:srgbClr>
                  </a:outerShdw>
                </a:effectLst>
                <a:latin typeface="Arial Black" panose="020B0A04020102020204" pitchFamily="34" charset="0"/>
              </a:rPr>
              <a:t>Un enjeu pour les salarié-e-s des TPE</a:t>
            </a:r>
            <a:br>
              <a:rPr lang="fr-FR" sz="2800" dirty="0">
                <a:ln w="18415" cmpd="sng">
                  <a:solidFill>
                    <a:srgbClr val="FFFFFF"/>
                  </a:solidFill>
                  <a:prstDash val="solid"/>
                </a:ln>
                <a:solidFill>
                  <a:srgbClr val="FFFFFF"/>
                </a:solidFill>
                <a:effectLst>
                  <a:glow rad="63500">
                    <a:schemeClr val="accent6">
                      <a:satMod val="175000"/>
                      <a:alpha val="40000"/>
                    </a:schemeClr>
                  </a:glow>
                  <a:outerShdw blurRad="63500" dir="3600000" algn="tl" rotWithShape="0">
                    <a:srgbClr val="000000">
                      <a:alpha val="70000"/>
                    </a:srgbClr>
                  </a:outerShdw>
                </a:effectLst>
                <a:latin typeface="Arial Black" panose="020B0A04020102020204" pitchFamily="34" charset="0"/>
              </a:rPr>
            </a:br>
            <a:r>
              <a:rPr lang="fr-FR" sz="2800" dirty="0">
                <a:ln w="18415" cmpd="sng">
                  <a:solidFill>
                    <a:srgbClr val="FFFFFF"/>
                  </a:solidFill>
                  <a:prstDash val="solid"/>
                </a:ln>
                <a:solidFill>
                  <a:srgbClr val="FFFFFF"/>
                </a:solidFill>
                <a:effectLst>
                  <a:glow rad="63500">
                    <a:schemeClr val="accent6">
                      <a:satMod val="175000"/>
                      <a:alpha val="40000"/>
                    </a:schemeClr>
                  </a:glow>
                  <a:outerShdw blurRad="63500" dir="3600000" algn="tl" rotWithShape="0">
                    <a:srgbClr val="000000">
                      <a:alpha val="70000"/>
                    </a:srgbClr>
                  </a:outerShdw>
                </a:effectLst>
                <a:latin typeface="Arial Black" panose="020B0A04020102020204" pitchFamily="34" charset="0"/>
              </a:rPr>
              <a:t>U</a:t>
            </a:r>
            <a:r>
              <a:rPr kumimoji="0" lang="fr-FR" sz="2800" i="0" u="none" strike="noStrike" kern="1200" normalizeH="0" baseline="0" noProof="0" dirty="0">
                <a:ln w="18415" cmpd="sng">
                  <a:solidFill>
                    <a:srgbClr val="FFFFFF"/>
                  </a:solidFill>
                  <a:prstDash val="solid"/>
                </a:ln>
                <a:solidFill>
                  <a:srgbClr val="FFFFFF"/>
                </a:solidFill>
                <a:effectLst>
                  <a:glow rad="63500">
                    <a:schemeClr val="accent6">
                      <a:satMod val="175000"/>
                      <a:alpha val="40000"/>
                    </a:schemeClr>
                  </a:glow>
                  <a:outerShdw blurRad="63500" dir="3600000" algn="tl" rotWithShape="0">
                    <a:srgbClr val="000000">
                      <a:alpha val="70000"/>
                    </a:srgbClr>
                  </a:outerShdw>
                </a:effectLst>
                <a:uLnTx/>
                <a:uFillTx/>
                <a:latin typeface="Arial Black" panose="020B0A04020102020204" pitchFamily="34" charset="0"/>
              </a:rPr>
              <a:t>n enjeu pour la CGT, 1</a:t>
            </a:r>
            <a:r>
              <a:rPr kumimoji="0" lang="fr-FR" sz="2800" i="0" u="none" strike="noStrike" kern="1200" normalizeH="0" baseline="30000" noProof="0" dirty="0">
                <a:ln w="18415" cmpd="sng">
                  <a:solidFill>
                    <a:srgbClr val="FFFFFF"/>
                  </a:solidFill>
                  <a:prstDash val="solid"/>
                </a:ln>
                <a:solidFill>
                  <a:srgbClr val="FFFFFF"/>
                </a:solidFill>
                <a:effectLst>
                  <a:glow rad="63500">
                    <a:schemeClr val="accent6">
                      <a:satMod val="175000"/>
                      <a:alpha val="40000"/>
                    </a:schemeClr>
                  </a:glow>
                  <a:outerShdw blurRad="63500" dir="3600000" algn="tl" rotWithShape="0">
                    <a:srgbClr val="000000">
                      <a:alpha val="70000"/>
                    </a:srgbClr>
                  </a:outerShdw>
                </a:effectLst>
                <a:uLnTx/>
                <a:uFillTx/>
                <a:latin typeface="Arial Black" panose="020B0A04020102020204" pitchFamily="34" charset="0"/>
              </a:rPr>
              <a:t>er</a:t>
            </a:r>
            <a:r>
              <a:rPr kumimoji="0" lang="fr-FR" sz="2800" i="0" u="none" strike="noStrike" kern="1200" normalizeH="0" baseline="0" noProof="0" dirty="0">
                <a:ln w="18415" cmpd="sng">
                  <a:solidFill>
                    <a:srgbClr val="FFFFFF"/>
                  </a:solidFill>
                  <a:prstDash val="solid"/>
                </a:ln>
                <a:solidFill>
                  <a:srgbClr val="FFFFFF"/>
                </a:solidFill>
                <a:effectLst>
                  <a:glow rad="63500">
                    <a:schemeClr val="accent6">
                      <a:satMod val="175000"/>
                      <a:alpha val="40000"/>
                    </a:schemeClr>
                  </a:glow>
                  <a:outerShdw blurRad="63500" dir="3600000" algn="tl" rotWithShape="0">
                    <a:srgbClr val="000000">
                      <a:alpha val="70000"/>
                    </a:srgbClr>
                  </a:outerShdw>
                </a:effectLst>
                <a:uLnTx/>
                <a:uFillTx/>
                <a:latin typeface="Arial Black" panose="020B0A04020102020204" pitchFamily="34" charset="0"/>
              </a:rPr>
              <a:t> syndicat des TPE </a:t>
            </a:r>
          </a:p>
        </p:txBody>
      </p:sp>
      <p:sp>
        <p:nvSpPr>
          <p:cNvPr id="8" name="Espace réservé du contenu 2"/>
          <p:cNvSpPr txBox="1">
            <a:spLocks/>
          </p:cNvSpPr>
          <p:nvPr/>
        </p:nvSpPr>
        <p:spPr>
          <a:xfrm>
            <a:off x="370097" y="2615646"/>
            <a:ext cx="8208912" cy="2028800"/>
          </a:xfrm>
          <a:prstGeom prst="rect">
            <a:avLst/>
          </a:prstGeom>
          <a:gradFill flip="none" rotWithShape="1">
            <a:gsLst>
              <a:gs pos="19000">
                <a:srgbClr val="F79646">
                  <a:lumMod val="75000"/>
                  <a:tint val="66000"/>
                  <a:satMod val="160000"/>
                </a:srgbClr>
              </a:gs>
              <a:gs pos="30000">
                <a:srgbClr val="F79646">
                  <a:lumMod val="75000"/>
                  <a:tint val="44500"/>
                  <a:satMod val="160000"/>
                </a:srgbClr>
              </a:gs>
              <a:gs pos="100000">
                <a:srgbClr val="F79646">
                  <a:lumMod val="75000"/>
                  <a:tint val="23500"/>
                  <a:satMod val="160000"/>
                </a:srgbClr>
              </a:gs>
            </a:gsLst>
            <a:lin ang="2700000" scaled="1"/>
            <a:tileRect/>
          </a:gradFill>
          <a:effectLst>
            <a:glow rad="63500">
              <a:srgbClr val="C0504D">
                <a:satMod val="175000"/>
                <a:alpha val="40000"/>
              </a:srgbClr>
            </a:glow>
          </a:effectLst>
          <a:scene3d>
            <a:camera prst="orthographicFront"/>
            <a:lightRig rig="threePt" dir="t"/>
          </a:scene3d>
          <a:sp3d>
            <a:bevelT prst="slope"/>
          </a:sp3d>
        </p:spPr>
        <p:txBody>
          <a:bodyPr vert="horz" lIns="91440" tIns="45720" rIns="91440" bIns="45720" rtlCol="0">
            <a:normAutofit fontScale="77500" lnSpcReduction="20000"/>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342900" marR="0" lvl="0" indent="-342900" algn="just" defTabSz="914400" rtl="0" eaLnBrk="1" fontAlgn="auto" latinLnBrk="0" hangingPunct="1">
              <a:lnSpc>
                <a:spcPct val="100000"/>
              </a:lnSpc>
              <a:spcBef>
                <a:spcPts val="1200"/>
              </a:spcBef>
              <a:spcAft>
                <a:spcPts val="0"/>
              </a:spcAft>
              <a:buClrTx/>
              <a:buSzTx/>
              <a:buFont typeface="Arial" panose="020B0604020202020204" pitchFamily="34" charset="0"/>
              <a:buBlip>
                <a:blip r:embed="rId2"/>
              </a:buBlip>
              <a:tabLst/>
              <a:defRPr/>
            </a:pPr>
            <a:r>
              <a:rPr kumimoji="0" lang="fr-FR" sz="2800" b="1" i="0" u="none" strike="noStrike" kern="1200" cap="none" spc="0" normalizeH="0" baseline="0" noProof="0" dirty="0">
                <a:ln>
                  <a:noFill/>
                </a:ln>
                <a:solidFill>
                  <a:schemeClr val="bg1"/>
                </a:solidFill>
                <a:effectLst/>
                <a:uLnTx/>
                <a:uFillTx/>
                <a:latin typeface="Calibri"/>
                <a:ea typeface="+mn-ea"/>
                <a:cs typeface="+mn-cs"/>
              </a:rPr>
              <a:t>Ce scrutin va contribuer à </a:t>
            </a:r>
            <a:r>
              <a:rPr kumimoji="0" lang="fr-FR" sz="3000" b="1" i="0" u="none" strike="noStrike" kern="1200" cap="none" spc="0" normalizeH="0" baseline="0" noProof="0" dirty="0">
                <a:ln>
                  <a:noFill/>
                </a:ln>
                <a:solidFill>
                  <a:srgbClr val="0000CC"/>
                </a:solidFill>
                <a:effectLst>
                  <a:outerShdw blurRad="38100" dist="38100" dir="2700000" algn="tl">
                    <a:srgbClr val="000000">
                      <a:alpha val="43137"/>
                    </a:srgbClr>
                  </a:outerShdw>
                </a:effectLst>
                <a:uLnTx/>
                <a:uFillTx/>
                <a:latin typeface="Calibri"/>
                <a:ea typeface="+mn-ea"/>
                <a:cs typeface="+mn-cs"/>
              </a:rPr>
              <a:t>mesurer la représentativité </a:t>
            </a:r>
            <a:br>
              <a:rPr kumimoji="0" lang="fr-FR" sz="3000" b="1" i="0" u="none" strike="noStrike" kern="1200" cap="none" spc="0" normalizeH="0" baseline="0" noProof="0" dirty="0">
                <a:ln>
                  <a:noFill/>
                </a:ln>
                <a:solidFill>
                  <a:srgbClr val="0000CC"/>
                </a:solidFill>
                <a:effectLst>
                  <a:outerShdw blurRad="38100" dist="38100" dir="2700000" algn="tl">
                    <a:srgbClr val="000000">
                      <a:alpha val="43137"/>
                    </a:srgbClr>
                  </a:outerShdw>
                </a:effectLst>
                <a:uLnTx/>
                <a:uFillTx/>
                <a:latin typeface="Calibri"/>
                <a:ea typeface="+mn-ea"/>
                <a:cs typeface="+mn-cs"/>
              </a:rPr>
            </a:br>
            <a:r>
              <a:rPr kumimoji="0" lang="fr-FR" sz="2800" b="1" i="0" u="none" strike="noStrike" kern="1200" cap="none" spc="0" normalizeH="0" baseline="0" noProof="0" dirty="0">
                <a:ln>
                  <a:noFill/>
                </a:ln>
                <a:solidFill>
                  <a:sysClr val="windowText" lastClr="000000"/>
                </a:solidFill>
                <a:effectLst/>
                <a:uLnTx/>
                <a:uFillTx/>
                <a:latin typeface="Calibri"/>
                <a:ea typeface="+mn-ea"/>
                <a:cs typeface="+mn-cs"/>
              </a:rPr>
              <a:t>des </a:t>
            </a:r>
            <a:r>
              <a:rPr kumimoji="0" lang="fr-FR" sz="2800" b="1" i="0" u="none" strike="noStrike" kern="1200" cap="none" spc="0" normalizeH="0" baseline="0" noProof="0" dirty="0">
                <a:ln>
                  <a:noFill/>
                </a:ln>
                <a:solidFill>
                  <a:srgbClr val="0000CC"/>
                </a:solidFill>
                <a:effectLst>
                  <a:outerShdw blurRad="38100" dist="38100" dir="2700000" algn="tl">
                    <a:srgbClr val="000000">
                      <a:alpha val="43137"/>
                    </a:srgbClr>
                  </a:outerShdw>
                </a:effectLst>
                <a:uLnTx/>
                <a:uFillTx/>
                <a:latin typeface="Calibri"/>
                <a:ea typeface="+mn-ea"/>
                <a:cs typeface="+mn-cs"/>
              </a:rPr>
              <a:t>organisations syndicales  </a:t>
            </a:r>
            <a:r>
              <a:rPr kumimoji="0" lang="fr-FR" sz="2800" b="1" i="0" u="none" strike="noStrike" kern="1200" cap="none" spc="0" normalizeH="0" baseline="0" noProof="0" dirty="0">
                <a:ln>
                  <a:noFill/>
                </a:ln>
                <a:solidFill>
                  <a:sysClr val="windowText" lastClr="000000"/>
                </a:solidFill>
                <a:effectLst/>
                <a:uLnTx/>
                <a:uFillTx/>
                <a:latin typeface="Calibri"/>
                <a:ea typeface="+mn-ea"/>
                <a:cs typeface="+mn-cs"/>
              </a:rPr>
              <a:t>dans le privé. </a:t>
            </a:r>
          </a:p>
          <a:p>
            <a:pPr marL="342900" marR="0" lvl="0" indent="-342900" algn="just" defTabSz="914400" rtl="0" eaLnBrk="1" fontAlgn="auto" latinLnBrk="0" hangingPunct="1">
              <a:lnSpc>
                <a:spcPct val="100000"/>
              </a:lnSpc>
              <a:spcBef>
                <a:spcPts val="1200"/>
              </a:spcBef>
              <a:spcAft>
                <a:spcPts val="0"/>
              </a:spcAft>
              <a:buClrTx/>
              <a:buSzTx/>
              <a:buFont typeface="Arial" panose="020B0604020202020204" pitchFamily="34" charset="0"/>
              <a:buBlip>
                <a:blip r:embed="rId2"/>
              </a:buBlip>
              <a:tabLst/>
              <a:defRPr/>
            </a:pPr>
            <a:r>
              <a:rPr kumimoji="0" lang="fr-FR" sz="2800" b="1" i="0" u="none" strike="noStrike" kern="1200" cap="none" spc="0" normalizeH="0" baseline="0" noProof="0" dirty="0">
                <a:ln>
                  <a:noFill/>
                </a:ln>
                <a:solidFill>
                  <a:sysClr val="windowText" lastClr="000000"/>
                </a:solidFill>
                <a:effectLst/>
                <a:uLnTx/>
                <a:uFillTx/>
                <a:latin typeface="Calibri"/>
                <a:ea typeface="+mn-ea"/>
                <a:cs typeface="+mn-cs"/>
              </a:rPr>
              <a:t>Le résultat de ces élections sera additionné aux </a:t>
            </a:r>
            <a:br>
              <a:rPr kumimoji="0" lang="fr-FR" sz="2800" b="1" i="0" u="none" strike="noStrike" kern="1200" cap="none" spc="0" normalizeH="0" baseline="0" noProof="0" dirty="0">
                <a:ln>
                  <a:noFill/>
                </a:ln>
                <a:solidFill>
                  <a:sysClr val="windowText" lastClr="000000"/>
                </a:solidFill>
                <a:effectLst/>
                <a:uLnTx/>
                <a:uFillTx/>
                <a:latin typeface="Calibri"/>
                <a:ea typeface="+mn-ea"/>
                <a:cs typeface="+mn-cs"/>
              </a:rPr>
            </a:br>
            <a:r>
              <a:rPr kumimoji="0" lang="fr-FR" sz="2800" b="1" i="0" u="none" strike="noStrike" kern="1200" cap="none" spc="0" normalizeH="0" baseline="0" noProof="0" dirty="0">
                <a:ln>
                  <a:noFill/>
                </a:ln>
                <a:solidFill>
                  <a:srgbClr val="0000CC"/>
                </a:solidFill>
                <a:effectLst>
                  <a:outerShdw blurRad="38100" dist="38100" dir="2700000" algn="tl">
                    <a:srgbClr val="000000">
                      <a:alpha val="43137"/>
                    </a:srgbClr>
                  </a:outerShdw>
                </a:effectLst>
                <a:uLnTx/>
                <a:uFillTx/>
                <a:latin typeface="Calibri"/>
                <a:ea typeface="+mn-ea"/>
                <a:cs typeface="+mn-cs"/>
              </a:rPr>
              <a:t>résultats obtenus dans les autres entreprises  entre 2017 et 2020. </a:t>
            </a:r>
          </a:p>
          <a:p>
            <a:pPr marL="342900" marR="0" lvl="0" indent="-342900" algn="just" defTabSz="914400" rtl="0" eaLnBrk="1" fontAlgn="auto" latinLnBrk="0" hangingPunct="1">
              <a:lnSpc>
                <a:spcPct val="100000"/>
              </a:lnSpc>
              <a:spcBef>
                <a:spcPts val="1200"/>
              </a:spcBef>
              <a:spcAft>
                <a:spcPts val="0"/>
              </a:spcAft>
              <a:buClrTx/>
              <a:buSzTx/>
              <a:buFont typeface="Arial" panose="020B0604020202020204" pitchFamily="34" charset="0"/>
              <a:buBlip>
                <a:blip r:embed="rId2"/>
              </a:buBlip>
              <a:tabLst/>
              <a:defRPr/>
            </a:pPr>
            <a:r>
              <a:rPr kumimoji="0" lang="fr-FR" sz="2800" b="1" i="0" u="none" strike="noStrike" kern="1200" cap="none" spc="0" normalizeH="0" baseline="0" noProof="0" dirty="0">
                <a:ln>
                  <a:noFill/>
                </a:ln>
                <a:solidFill>
                  <a:sysClr val="windowText" lastClr="000000"/>
                </a:solidFill>
                <a:effectLst/>
                <a:uLnTx/>
                <a:uFillTx/>
                <a:latin typeface="Calibri"/>
                <a:ea typeface="+mn-ea"/>
                <a:cs typeface="+mn-cs"/>
              </a:rPr>
              <a:t>Il donnera </a:t>
            </a:r>
            <a:r>
              <a:rPr kumimoji="0" lang="fr-FR" sz="2800" b="1" i="0" u="none" strike="noStrike" kern="1200" cap="none" spc="0" normalizeH="0" baseline="0" noProof="0" dirty="0">
                <a:ln>
                  <a:noFill/>
                </a:ln>
                <a:solidFill>
                  <a:srgbClr val="0000CC"/>
                </a:solidFill>
                <a:effectLst>
                  <a:outerShdw blurRad="38100" dist="38100" dir="2700000" algn="tl">
                    <a:srgbClr val="000000">
                      <a:alpha val="43137"/>
                    </a:srgbClr>
                  </a:outerShdw>
                </a:effectLst>
                <a:uLnTx/>
                <a:uFillTx/>
                <a:latin typeface="Calibri"/>
                <a:ea typeface="+mn-ea"/>
                <a:cs typeface="+mn-cs"/>
              </a:rPr>
              <a:t>le poids des syndicats  </a:t>
            </a:r>
            <a:r>
              <a:rPr kumimoji="0" lang="fr-FR" sz="2800" b="1" i="0" u="none" strike="noStrike" kern="1200" cap="none" spc="0" normalizeH="0" baseline="0" noProof="0" dirty="0">
                <a:ln>
                  <a:noFill/>
                </a:ln>
                <a:solidFill>
                  <a:sysClr val="windowText" lastClr="000000"/>
                </a:solidFill>
                <a:effectLst/>
                <a:uLnTx/>
                <a:uFillTx/>
                <a:latin typeface="Calibri"/>
                <a:ea typeface="+mn-ea"/>
                <a:cs typeface="+mn-cs"/>
              </a:rPr>
              <a:t>au</a:t>
            </a:r>
            <a:r>
              <a:rPr kumimoji="0" lang="fr-FR" sz="2800" b="0" i="0" u="none" strike="noStrike" kern="1200" cap="none" spc="0" normalizeH="0" baseline="0" noProof="0" dirty="0">
                <a:ln>
                  <a:noFill/>
                </a:ln>
                <a:solidFill>
                  <a:sysClr val="windowText" lastClr="000000"/>
                </a:solidFill>
                <a:effectLst/>
                <a:uLnTx/>
                <a:uFillTx/>
                <a:latin typeface="Calibri"/>
                <a:ea typeface="+mn-ea"/>
                <a:cs typeface="+mn-cs"/>
              </a:rPr>
              <a:t> </a:t>
            </a:r>
            <a:r>
              <a:rPr kumimoji="0" lang="fr-FR" sz="2800" b="1" i="0" u="none" strike="noStrike" kern="1200" cap="none" spc="0" normalizeH="0" baseline="0" noProof="0" dirty="0">
                <a:ln>
                  <a:noFill/>
                </a:ln>
                <a:solidFill>
                  <a:srgbClr val="0000CC"/>
                </a:solidFill>
                <a:effectLst>
                  <a:outerShdw blurRad="38100" dist="38100" dir="2700000" algn="tl">
                    <a:srgbClr val="000000">
                      <a:alpha val="43137"/>
                    </a:srgbClr>
                  </a:outerShdw>
                </a:effectLst>
                <a:uLnTx/>
                <a:uFillTx/>
                <a:latin typeface="Calibri"/>
                <a:ea typeface="+mn-ea"/>
                <a:cs typeface="+mn-cs"/>
              </a:rPr>
              <a:t>niveau national</a:t>
            </a:r>
            <a:r>
              <a:rPr kumimoji="0" lang="fr-FR" sz="2800" b="0" i="0" u="none" strike="noStrike" kern="1200" cap="none" spc="0" normalizeH="0" baseline="0" noProof="0" dirty="0">
                <a:ln>
                  <a:noFill/>
                </a:ln>
                <a:solidFill>
                  <a:sysClr val="windowText" lastClr="000000"/>
                </a:solidFill>
                <a:effectLst/>
                <a:uLnTx/>
                <a:uFillTx/>
                <a:latin typeface="Calibri"/>
                <a:ea typeface="+mn-ea"/>
                <a:cs typeface="+mn-cs"/>
              </a:rPr>
              <a:t>, </a:t>
            </a:r>
            <a:r>
              <a:rPr kumimoji="0" lang="fr-FR" sz="2800" b="1" i="0" u="none" strike="noStrike" kern="1200" cap="none" spc="0" normalizeH="0" baseline="0" noProof="0" dirty="0">
                <a:ln>
                  <a:noFill/>
                </a:ln>
                <a:solidFill>
                  <a:srgbClr val="0000CC"/>
                </a:solidFill>
                <a:effectLst>
                  <a:outerShdw blurRad="38100" dist="38100" dir="2700000" algn="tl">
                    <a:srgbClr val="000000">
                      <a:alpha val="43137"/>
                    </a:srgbClr>
                  </a:outerShdw>
                </a:effectLst>
                <a:uLnTx/>
                <a:uFillTx/>
                <a:latin typeface="Calibri"/>
                <a:ea typeface="+mn-ea"/>
                <a:cs typeface="+mn-cs"/>
              </a:rPr>
              <a:t>interprofessionnel</a:t>
            </a:r>
            <a:r>
              <a:rPr kumimoji="0" lang="fr-FR" sz="2800" b="0" i="0" u="none" strike="noStrike" kern="1200" cap="none" spc="0" normalizeH="0" baseline="0" noProof="0" dirty="0">
                <a:ln>
                  <a:noFill/>
                </a:ln>
                <a:solidFill>
                  <a:sysClr val="windowText" lastClr="000000"/>
                </a:solidFill>
                <a:effectLst/>
                <a:uLnTx/>
                <a:uFillTx/>
                <a:latin typeface="Calibri"/>
                <a:ea typeface="+mn-ea"/>
                <a:cs typeface="+mn-cs"/>
              </a:rPr>
              <a:t>, </a:t>
            </a:r>
            <a:r>
              <a:rPr kumimoji="0" lang="fr-FR" sz="2800" b="1" i="0" u="none" strike="noStrike" kern="1200" cap="none" spc="0" normalizeH="0" baseline="0" noProof="0" dirty="0">
                <a:ln>
                  <a:noFill/>
                </a:ln>
                <a:solidFill>
                  <a:sysClr val="windowText" lastClr="000000"/>
                </a:solidFill>
                <a:effectLst/>
                <a:uLnTx/>
                <a:uFillTx/>
                <a:latin typeface="Calibri"/>
                <a:ea typeface="+mn-ea"/>
                <a:cs typeface="+mn-cs"/>
              </a:rPr>
              <a:t>dans les </a:t>
            </a:r>
            <a:r>
              <a:rPr kumimoji="0" lang="fr-FR" sz="2800" b="1" i="0" u="none" strike="noStrike" kern="1200" cap="none" spc="0" normalizeH="0" baseline="0" noProof="0" dirty="0">
                <a:ln>
                  <a:noFill/>
                </a:ln>
                <a:solidFill>
                  <a:srgbClr val="0000CC"/>
                </a:solidFill>
                <a:effectLst>
                  <a:outerShdw blurRad="38100" dist="38100" dir="2700000" algn="tl">
                    <a:srgbClr val="000000">
                      <a:alpha val="43137"/>
                    </a:srgbClr>
                  </a:outerShdw>
                </a:effectLst>
                <a:uLnTx/>
                <a:uFillTx/>
                <a:latin typeface="Calibri"/>
                <a:ea typeface="+mn-ea"/>
                <a:cs typeface="+mn-cs"/>
              </a:rPr>
              <a:t>branches</a:t>
            </a:r>
            <a:r>
              <a:rPr kumimoji="0" lang="fr-FR" sz="2800" b="0" i="0" u="none" strike="noStrike" kern="1200" cap="none" spc="0" normalizeH="0" baseline="0" noProof="0" dirty="0">
                <a:ln>
                  <a:noFill/>
                </a:ln>
                <a:solidFill>
                  <a:sysClr val="windowText" lastClr="000000"/>
                </a:solidFill>
                <a:effectLst/>
                <a:uLnTx/>
                <a:uFillTx/>
                <a:latin typeface="Calibri"/>
                <a:ea typeface="+mn-ea"/>
                <a:cs typeface="+mn-cs"/>
              </a:rPr>
              <a:t>, </a:t>
            </a:r>
            <a:r>
              <a:rPr kumimoji="0" lang="fr-FR" sz="2800" b="1" i="0" u="none" strike="noStrike" kern="1200" cap="none" spc="0" normalizeH="0" baseline="0" noProof="0" dirty="0">
                <a:ln>
                  <a:noFill/>
                </a:ln>
                <a:solidFill>
                  <a:sysClr val="windowText" lastClr="000000"/>
                </a:solidFill>
                <a:effectLst/>
                <a:uLnTx/>
                <a:uFillTx/>
                <a:latin typeface="Calibri"/>
                <a:ea typeface="+mn-ea"/>
                <a:cs typeface="+mn-cs"/>
              </a:rPr>
              <a:t>et dans les </a:t>
            </a:r>
            <a:r>
              <a:rPr kumimoji="0" lang="fr-FR" sz="2800" b="1" i="0" u="none" strike="noStrike" kern="1200" cap="none" spc="0" normalizeH="0" baseline="0" noProof="0" dirty="0">
                <a:ln>
                  <a:noFill/>
                </a:ln>
                <a:solidFill>
                  <a:srgbClr val="0000CC"/>
                </a:solidFill>
                <a:effectLst>
                  <a:outerShdw blurRad="38100" dist="38100" dir="2700000" algn="tl">
                    <a:srgbClr val="000000">
                      <a:alpha val="43137"/>
                    </a:srgbClr>
                  </a:outerShdw>
                </a:effectLst>
                <a:uLnTx/>
                <a:uFillTx/>
                <a:latin typeface="Calibri"/>
                <a:ea typeface="+mn-ea"/>
                <a:cs typeface="+mn-cs"/>
              </a:rPr>
              <a:t>territoires</a:t>
            </a:r>
            <a:r>
              <a:rPr kumimoji="0" lang="fr-FR" sz="2800" b="0" i="0" u="none" strike="noStrike" kern="1200" cap="none" spc="0" normalizeH="0" baseline="0" noProof="0" dirty="0">
                <a:ln>
                  <a:noFill/>
                </a:ln>
                <a:solidFill>
                  <a:sysClr val="windowText" lastClr="000000"/>
                </a:solidFill>
                <a:effectLst/>
                <a:uLnTx/>
                <a:uFillTx/>
                <a:latin typeface="Calibri"/>
                <a:ea typeface="+mn-ea"/>
                <a:cs typeface="+mn-cs"/>
              </a:rPr>
              <a:t>. </a:t>
            </a:r>
            <a:endParaRPr kumimoji="0" lang="fr-FR" sz="2800" b="1" i="0" u="none" strike="noStrike" kern="1200" cap="none" spc="0" normalizeH="0" baseline="0" noProof="0" dirty="0">
              <a:ln>
                <a:noFill/>
              </a:ln>
              <a:solidFill>
                <a:srgbClr val="000099"/>
              </a:solidFill>
              <a:effectLst>
                <a:outerShdw blurRad="38100" dist="38100" dir="2700000" algn="tl">
                  <a:srgbClr val="000000">
                    <a:alpha val="43137"/>
                  </a:srgbClr>
                </a:outerShdw>
              </a:effectLst>
              <a:uLnTx/>
              <a:uFillTx/>
              <a:latin typeface="Calibri"/>
              <a:ea typeface="+mn-ea"/>
              <a:cs typeface="+mn-cs"/>
            </a:endParaRPr>
          </a:p>
        </p:txBody>
      </p:sp>
      <p:sp>
        <p:nvSpPr>
          <p:cNvPr id="9" name="Espace réservé du contenu 3"/>
          <p:cNvSpPr txBox="1">
            <a:spLocks/>
          </p:cNvSpPr>
          <p:nvPr/>
        </p:nvSpPr>
        <p:spPr>
          <a:xfrm>
            <a:off x="108292" y="4941168"/>
            <a:ext cx="8892293" cy="891480"/>
          </a:xfrm>
          <a:prstGeom prst="rect">
            <a:avLst/>
          </a:prstGeom>
          <a:solidFill>
            <a:srgbClr val="C00000"/>
          </a:solidFill>
          <a:ln>
            <a:noFill/>
          </a:ln>
          <a:effectLst>
            <a:outerShdw blurRad="63500" sx="102000" sy="102000" algn="ctr" rotWithShape="0">
              <a:prstClr val="black">
                <a:alpha val="40000"/>
              </a:prstClr>
            </a:outerShdw>
          </a:effectLst>
          <a:scene3d>
            <a:camera prst="orthographicFront"/>
            <a:lightRig rig="threePt" dir="t"/>
          </a:scene3d>
          <a:sp3d>
            <a:bevelT prst="relaxedInset"/>
          </a:sp3d>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j-lt"/>
                <a:ea typeface="+mj-ea"/>
                <a:cs typeface="+mj-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j-lt"/>
                <a:ea typeface="+mj-ea"/>
                <a:cs typeface="+mj-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j-lt"/>
                <a:ea typeface="+mj-ea"/>
                <a:cs typeface="+mj-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j-lt"/>
                <a:ea typeface="+mj-ea"/>
                <a:cs typeface="+mj-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j-lt"/>
                <a:ea typeface="+mj-ea"/>
                <a:cs typeface="+mj-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j-lt"/>
                <a:ea typeface="+mj-ea"/>
                <a:cs typeface="+mj-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j-lt"/>
                <a:ea typeface="+mj-ea"/>
                <a:cs typeface="+mj-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j-lt"/>
                <a:ea typeface="+mj-ea"/>
                <a:cs typeface="+mj-cs"/>
              </a:defRPr>
            </a:lvl9pPr>
          </a:lstStyle>
          <a:p>
            <a:pPr marL="0" indent="0" algn="ctr">
              <a:spcBef>
                <a:spcPts val="0"/>
              </a:spcBef>
              <a:buNone/>
            </a:pPr>
            <a:r>
              <a:rPr lang="fr-FR" sz="2400" b="1" dirty="0">
                <a:solidFill>
                  <a:sysClr val="window" lastClr="FFFFFF"/>
                </a:solidFill>
                <a:effectLst>
                  <a:outerShdw blurRad="38100" dist="38100" dir="2700000" algn="tl">
                    <a:srgbClr val="000000">
                      <a:alpha val="43137"/>
                    </a:srgbClr>
                  </a:outerShdw>
                </a:effectLst>
                <a:latin typeface="Arial Black" panose="020B0A04020102020204" pitchFamily="34" charset="0"/>
              </a:rPr>
              <a:t>La CGT est un syndicat offensif qui se bat </a:t>
            </a:r>
            <a:br>
              <a:rPr lang="fr-FR" sz="2400" b="1" dirty="0">
                <a:solidFill>
                  <a:sysClr val="window" lastClr="FFFFFF"/>
                </a:solidFill>
                <a:effectLst>
                  <a:outerShdw blurRad="38100" dist="38100" dir="2700000" algn="tl">
                    <a:srgbClr val="000000">
                      <a:alpha val="43137"/>
                    </a:srgbClr>
                  </a:outerShdw>
                </a:effectLst>
                <a:latin typeface="Arial Black" panose="020B0A04020102020204" pitchFamily="34" charset="0"/>
              </a:rPr>
            </a:br>
            <a:r>
              <a:rPr lang="fr-FR" sz="2400" b="1" dirty="0">
                <a:solidFill>
                  <a:sysClr val="window" lastClr="FFFFFF"/>
                </a:solidFill>
                <a:effectLst>
                  <a:outerShdw blurRad="38100" dist="38100" dir="2700000" algn="tl">
                    <a:srgbClr val="000000">
                      <a:alpha val="43137"/>
                    </a:srgbClr>
                  </a:outerShdw>
                </a:effectLst>
                <a:latin typeface="Arial Black" panose="020B0A04020102020204" pitchFamily="34" charset="0"/>
              </a:rPr>
              <a:t>aux côtés des salarié-e-s pour gagner des droits</a:t>
            </a:r>
          </a:p>
        </p:txBody>
      </p:sp>
      <p:sp>
        <p:nvSpPr>
          <p:cNvPr id="10" name="Rectangle 9"/>
          <p:cNvSpPr/>
          <p:nvPr/>
        </p:nvSpPr>
        <p:spPr>
          <a:xfrm>
            <a:off x="251520" y="116632"/>
            <a:ext cx="6192688" cy="1200329"/>
          </a:xfrm>
          <a:prstGeom prst="rect">
            <a:avLst/>
          </a:prstGeom>
        </p:spPr>
        <p:txBody>
          <a:bodyPr wrap="square">
            <a:spAutoFit/>
          </a:bodyPr>
          <a:lstStyle/>
          <a:p>
            <a:r>
              <a:rPr lang="fr-FR" sz="2400" b="1" kern="0" dirty="0">
                <a:solidFill>
                  <a:srgbClr val="FFFF00"/>
                </a:solidFill>
                <a:latin typeface="Arial Black" panose="020B0A04020102020204" pitchFamily="34" charset="0"/>
                <a:ea typeface="Calibri"/>
                <a:cs typeface="Times New Roman"/>
              </a:rPr>
              <a:t>« </a:t>
            </a:r>
            <a:r>
              <a:rPr lang="fr-FR" sz="3600" b="1" i="1" kern="0" dirty="0">
                <a:solidFill>
                  <a:srgbClr val="FFFF00"/>
                </a:solidFill>
                <a:latin typeface="Arial Black" panose="020B0A04020102020204" pitchFamily="34" charset="0"/>
                <a:ea typeface="Calibri"/>
                <a:cs typeface="Times New Roman"/>
              </a:rPr>
              <a:t>Donne de la voix </a:t>
            </a:r>
          </a:p>
          <a:p>
            <a:pPr algn="r"/>
            <a:r>
              <a:rPr lang="fr-FR" sz="3600" b="1" i="1" kern="0" dirty="0">
                <a:solidFill>
                  <a:srgbClr val="FFFF00"/>
                </a:solidFill>
                <a:latin typeface="Arial Black" panose="020B0A04020102020204" pitchFamily="34" charset="0"/>
                <a:ea typeface="Calibri"/>
                <a:cs typeface="Times New Roman"/>
              </a:rPr>
              <a:t>à tes droits</a:t>
            </a:r>
            <a:r>
              <a:rPr lang="fr-FR" sz="2400" b="1" i="1" kern="0" dirty="0">
                <a:solidFill>
                  <a:srgbClr val="FFFF00"/>
                </a:solidFill>
                <a:latin typeface="Arial Black" panose="020B0A04020102020204" pitchFamily="34" charset="0"/>
                <a:ea typeface="Calibri"/>
                <a:cs typeface="Times New Roman"/>
              </a:rPr>
              <a:t> »</a:t>
            </a:r>
            <a:endParaRPr lang="fr-FR" sz="2400" i="1" dirty="0">
              <a:solidFill>
                <a:srgbClr val="FFFF00"/>
              </a:solidFill>
              <a:latin typeface="Arial Black" panose="020B0A040201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44208" y="0"/>
            <a:ext cx="2670771" cy="1313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2" name="ZoneTexte 11"/>
          <p:cNvSpPr txBox="1"/>
          <p:nvPr/>
        </p:nvSpPr>
        <p:spPr>
          <a:xfrm>
            <a:off x="559306" y="6021288"/>
            <a:ext cx="7990266" cy="584775"/>
          </a:xfrm>
          <a:prstGeom prst="rect">
            <a:avLst/>
          </a:prstGeom>
          <a:solidFill>
            <a:srgbClr val="FFFF00"/>
          </a:solidFill>
        </p:spPr>
        <p:txBody>
          <a:bodyPr wrap="square" rtlCol="0">
            <a:spAutoFit/>
          </a:bodyPr>
          <a:lstStyle/>
          <a:p>
            <a:pPr algn="ctr">
              <a:spcBef>
                <a:spcPts val="600"/>
              </a:spcBef>
            </a:pPr>
            <a:r>
              <a:rPr lang="fr-FR" sz="1600" b="1" dirty="0">
                <a:solidFill>
                  <a:prstClr val="black"/>
                </a:solidFill>
                <a:latin typeface="Arial Black"/>
                <a:ea typeface="Calibri"/>
                <a:cs typeface="Times New Roman"/>
              </a:rPr>
              <a:t>VOTER ET FAIRE VOTER CGT</a:t>
            </a:r>
            <a:br>
              <a:rPr lang="fr-FR" sz="1600" b="1" dirty="0">
                <a:solidFill>
                  <a:prstClr val="black"/>
                </a:solidFill>
                <a:latin typeface="Arial Black"/>
                <a:ea typeface="Calibri"/>
                <a:cs typeface="Times New Roman"/>
              </a:rPr>
            </a:br>
            <a:r>
              <a:rPr lang="fr-FR" sz="1600" b="1" dirty="0">
                <a:solidFill>
                  <a:prstClr val="black"/>
                </a:solidFill>
                <a:latin typeface="Arial Black"/>
                <a:ea typeface="Calibri"/>
                <a:cs typeface="Times New Roman"/>
              </a:rPr>
              <a:t>C’EST LUI DONNER PLUS DE POIDS POUR NEGOCIER  </a:t>
            </a:r>
            <a:endParaRPr lang="fr-FR" sz="1600" dirty="0">
              <a:solidFill>
                <a:prstClr val="black"/>
              </a:solidFill>
              <a:latin typeface="Calibri"/>
              <a:ea typeface="Calibri"/>
              <a:cs typeface="Times New Roman"/>
            </a:endParaRPr>
          </a:p>
        </p:txBody>
      </p:sp>
    </p:spTree>
    <p:extLst>
      <p:ext uri="{BB962C8B-B14F-4D97-AF65-F5344CB8AC3E}">
        <p14:creationId xmlns:p14="http://schemas.microsoft.com/office/powerpoint/2010/main" val="2042088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txBox="1">
            <a:spLocks/>
          </p:cNvSpPr>
          <p:nvPr/>
        </p:nvSpPr>
        <p:spPr>
          <a:xfrm>
            <a:off x="467544" y="214393"/>
            <a:ext cx="5589095" cy="884943"/>
          </a:xfrm>
          <a:prstGeom prst="rect">
            <a:avLst/>
          </a:prstGeom>
          <a:solidFill>
            <a:srgbClr val="FF0000"/>
          </a:solidFill>
          <a:ln w="25400" cap="flat" cmpd="sng" algn="ctr">
            <a:solidFill>
              <a:srgbClr val="C0504D"/>
            </a:solidFill>
            <a:prstDash val="solid"/>
          </a:ln>
          <a:effectLst>
            <a:glow rad="139700">
              <a:srgbClr val="C0504D">
                <a:satMod val="175000"/>
                <a:alpha val="40000"/>
              </a:srgbClr>
            </a:glow>
          </a:effectLst>
        </p:spPr>
        <p:txBody>
          <a:bodyPr vert="horz" lIns="91440" tIns="45720" rIns="91440" bIns="45720" rtlCol="0" anchor="ctr">
            <a:noAutofit/>
          </a:bodyPr>
          <a:lstStyle>
            <a:lvl1pPr algn="ctr" defTabSz="914400" rtl="0" eaLnBrk="1" latinLnBrk="0" hangingPunct="1">
              <a:spcBef>
                <a:spcPct val="0"/>
              </a:spcBef>
              <a:buNone/>
              <a:defRPr sz="4400" kern="120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lvl="0">
              <a:defRPr/>
            </a:pPr>
            <a:r>
              <a:rPr lang="fr-FR" sz="2400" b="1" dirty="0">
                <a:solidFill>
                  <a:prstClr val="white"/>
                </a:solidFill>
                <a:latin typeface="Arial Black" panose="020B0A04020102020204" pitchFamily="34" charset="0"/>
              </a:rPr>
              <a:t>LES COMMISSIONS PARITAIRES</a:t>
            </a:r>
          </a:p>
          <a:p>
            <a:pPr lvl="0">
              <a:defRPr/>
            </a:pPr>
            <a:r>
              <a:rPr lang="fr-FR" sz="2400" b="1" dirty="0">
                <a:solidFill>
                  <a:prstClr val="white"/>
                </a:solidFill>
                <a:latin typeface="Arial Black" panose="020B0A04020102020204" pitchFamily="34" charset="0"/>
              </a:rPr>
              <a:t>REGIONALES</a:t>
            </a:r>
            <a:endParaRPr kumimoji="0" lang="fr-FR" sz="2400" i="0" u="none" strike="noStrike" kern="1200" normalizeH="0" baseline="0" noProof="0" dirty="0">
              <a:ln w="18415" cmpd="sng">
                <a:solidFill>
                  <a:srgbClr val="FFFFFF"/>
                </a:solidFill>
                <a:prstDash val="solid"/>
              </a:ln>
              <a:solidFill>
                <a:srgbClr val="FFFF00"/>
              </a:solidFill>
              <a:effectLst>
                <a:glow rad="63500">
                  <a:schemeClr val="accent6">
                    <a:satMod val="175000"/>
                    <a:alpha val="40000"/>
                  </a:schemeClr>
                </a:glow>
                <a:outerShdw blurRad="63500" dir="3600000" algn="tl" rotWithShape="0">
                  <a:srgbClr val="000000">
                    <a:alpha val="70000"/>
                  </a:srgbClr>
                </a:outerShdw>
              </a:effectLst>
              <a:uLnTx/>
              <a:uFillTx/>
              <a:latin typeface="Arial Black" panose="020B0A04020102020204" pitchFamily="34" charset="0"/>
            </a:endParaRPr>
          </a:p>
        </p:txBody>
      </p:sp>
      <p:sp>
        <p:nvSpPr>
          <p:cNvPr id="8" name="Espace réservé du contenu 2"/>
          <p:cNvSpPr txBox="1">
            <a:spLocks/>
          </p:cNvSpPr>
          <p:nvPr/>
        </p:nvSpPr>
        <p:spPr>
          <a:xfrm>
            <a:off x="212360" y="1315267"/>
            <a:ext cx="8640959" cy="1753693"/>
          </a:xfrm>
          <a:prstGeom prst="rect">
            <a:avLst/>
          </a:prstGeom>
          <a:gradFill flip="none" rotWithShape="1">
            <a:gsLst>
              <a:gs pos="19000">
                <a:srgbClr val="F79646">
                  <a:lumMod val="75000"/>
                  <a:tint val="66000"/>
                  <a:satMod val="160000"/>
                </a:srgbClr>
              </a:gs>
              <a:gs pos="30000">
                <a:srgbClr val="F79646">
                  <a:lumMod val="75000"/>
                  <a:tint val="44500"/>
                  <a:satMod val="160000"/>
                </a:srgbClr>
              </a:gs>
              <a:gs pos="100000">
                <a:srgbClr val="F79646">
                  <a:lumMod val="75000"/>
                  <a:tint val="23500"/>
                  <a:satMod val="160000"/>
                </a:srgbClr>
              </a:gs>
            </a:gsLst>
            <a:lin ang="2700000" scaled="1"/>
            <a:tileRect/>
          </a:gradFill>
          <a:effectLst>
            <a:glow rad="63500">
              <a:srgbClr val="C0504D">
                <a:satMod val="175000"/>
                <a:alpha val="40000"/>
              </a:srgbClr>
            </a:glow>
          </a:effectLst>
          <a:scene3d>
            <a:camera prst="orthographicFront"/>
            <a:lightRig rig="threePt" dir="t"/>
          </a:scene3d>
          <a:sp3d>
            <a:bevelT prst="slope"/>
          </a:sp3d>
        </p:spPr>
        <p:txBody>
          <a:bodyPr vert="horz" lIns="91440" tIns="45720" rIns="91440" bIns="45720" rtlCol="0">
            <a:normAutofit fontScale="40000" lnSpcReduction="20000"/>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lvl="0" indent="0" algn="just">
              <a:spcBef>
                <a:spcPts val="0"/>
              </a:spcBef>
              <a:buNone/>
            </a:pPr>
            <a:endParaRPr lang="fr-FR" sz="4200" b="1" dirty="0">
              <a:solidFill>
                <a:srgbClr val="000099"/>
              </a:solidFill>
              <a:effectLst>
                <a:outerShdw blurRad="38100" dist="38100" dir="2700000" algn="tl">
                  <a:srgbClr val="000000">
                    <a:alpha val="43137"/>
                  </a:srgbClr>
                </a:outerShdw>
              </a:effectLst>
              <a:latin typeface="Arial Black" panose="020B0A04020102020204" pitchFamily="34" charset="0"/>
            </a:endParaRPr>
          </a:p>
          <a:p>
            <a:pPr marL="0" lvl="0" indent="0" algn="just">
              <a:spcBef>
                <a:spcPts val="0"/>
              </a:spcBef>
              <a:buNone/>
            </a:pPr>
            <a:r>
              <a:rPr lang="fr-FR" sz="4500" b="1" dirty="0">
                <a:solidFill>
                  <a:srgbClr val="000099"/>
                </a:solidFill>
                <a:effectLst>
                  <a:outerShdw blurRad="38100" dist="38100" dir="2700000" algn="tl">
                    <a:srgbClr val="000000">
                      <a:alpha val="43137"/>
                    </a:srgbClr>
                  </a:outerShdw>
                </a:effectLst>
                <a:latin typeface="Arial Black" panose="020B0A04020102020204" pitchFamily="34" charset="0"/>
              </a:rPr>
              <a:t>LA REPRÉSENTATION DES SALARIÉ-E-S TPE</a:t>
            </a:r>
            <a:r>
              <a:rPr lang="fr-FR" sz="4500" b="1" dirty="0">
                <a:solidFill>
                  <a:srgbClr val="C00000"/>
                </a:solidFill>
                <a:effectLst>
                  <a:outerShdw blurRad="38100" dist="38100" dir="2700000" algn="tl">
                    <a:srgbClr val="000000">
                      <a:alpha val="43137"/>
                    </a:srgbClr>
                  </a:outerShdw>
                </a:effectLst>
                <a:latin typeface="Arial Black" panose="020B0A04020102020204" pitchFamily="34" charset="0"/>
              </a:rPr>
              <a:t> </a:t>
            </a:r>
          </a:p>
          <a:p>
            <a:pPr marL="0" lvl="0" indent="0" algn="just">
              <a:spcBef>
                <a:spcPts val="1200"/>
              </a:spcBef>
              <a:buNone/>
            </a:pPr>
            <a:r>
              <a:rPr lang="fr-FR" sz="4500" b="1" dirty="0">
                <a:solidFill>
                  <a:prstClr val="black"/>
                </a:solidFill>
                <a:latin typeface="Arial Black" panose="020B0A04020102020204" pitchFamily="34" charset="0"/>
              </a:rPr>
              <a:t>se fait désormais par le biais de </a:t>
            </a:r>
            <a:r>
              <a:rPr lang="fr-FR" sz="4500" b="1" dirty="0">
                <a:solidFill>
                  <a:srgbClr val="0000CC"/>
                </a:solidFill>
                <a:effectLst>
                  <a:outerShdw blurRad="38100" dist="38100" dir="2700000" algn="tl">
                    <a:srgbClr val="000000">
                      <a:alpha val="43137"/>
                    </a:srgbClr>
                  </a:outerShdw>
                </a:effectLst>
                <a:latin typeface="Arial Black" panose="020B0A04020102020204" pitchFamily="34" charset="0"/>
              </a:rPr>
              <a:t>COMMISSIONS RÉGIONALES .</a:t>
            </a:r>
          </a:p>
          <a:p>
            <a:pPr marL="0" lvl="0" indent="0" algn="just">
              <a:lnSpc>
                <a:spcPct val="120000"/>
              </a:lnSpc>
              <a:spcBef>
                <a:spcPts val="1200"/>
              </a:spcBef>
              <a:buNone/>
            </a:pPr>
            <a:r>
              <a:rPr lang="fr-FR" sz="4500" b="1" dirty="0">
                <a:solidFill>
                  <a:srgbClr val="000099"/>
                </a:solidFill>
                <a:effectLst>
                  <a:outerShdw blurRad="38100" dist="38100" dir="2700000" algn="tl">
                    <a:srgbClr val="000000">
                      <a:alpha val="43137"/>
                    </a:srgbClr>
                  </a:outerShdw>
                </a:effectLst>
                <a:latin typeface="Arial Black" panose="020B0A04020102020204" pitchFamily="34" charset="0"/>
              </a:rPr>
              <a:t>La CGT </a:t>
            </a:r>
            <a:r>
              <a:rPr lang="fr-FR" sz="4500" b="1" dirty="0">
                <a:solidFill>
                  <a:prstClr val="black"/>
                </a:solidFill>
                <a:latin typeface="Arial Black" panose="020B0A04020102020204" pitchFamily="34" charset="0"/>
              </a:rPr>
              <a:t>a la volonté de les faire vivre et l’ambition de les rendre utiles pour améliorer  vos droits et vos conditions de travail.</a:t>
            </a:r>
          </a:p>
        </p:txBody>
      </p:sp>
      <p:sp>
        <p:nvSpPr>
          <p:cNvPr id="9" name="Espace réservé du contenu 3"/>
          <p:cNvSpPr txBox="1">
            <a:spLocks/>
          </p:cNvSpPr>
          <p:nvPr/>
        </p:nvSpPr>
        <p:spPr>
          <a:xfrm>
            <a:off x="0" y="3589834"/>
            <a:ext cx="9065681" cy="3240360"/>
          </a:xfrm>
          <a:prstGeom prst="rect">
            <a:avLst/>
          </a:prstGeom>
          <a:solidFill>
            <a:srgbClr val="C00000"/>
          </a:solidFill>
          <a:ln>
            <a:noFill/>
          </a:ln>
          <a:effectLst>
            <a:outerShdw blurRad="63500" sx="102000" sy="102000" algn="ctr" rotWithShape="0">
              <a:prstClr val="black">
                <a:alpha val="40000"/>
              </a:prstClr>
            </a:outerShdw>
          </a:effectLst>
          <a:scene3d>
            <a:camera prst="orthographicFront"/>
            <a:lightRig rig="threePt" dir="t"/>
          </a:scene3d>
          <a:sp3d>
            <a:bevelT prst="relaxedInset"/>
          </a:sp3d>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j-lt"/>
                <a:ea typeface="+mj-ea"/>
                <a:cs typeface="+mj-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j-lt"/>
                <a:ea typeface="+mj-ea"/>
                <a:cs typeface="+mj-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j-lt"/>
                <a:ea typeface="+mj-ea"/>
                <a:cs typeface="+mj-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j-lt"/>
                <a:ea typeface="+mj-ea"/>
                <a:cs typeface="+mj-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j-lt"/>
                <a:ea typeface="+mj-ea"/>
                <a:cs typeface="+mj-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j-lt"/>
                <a:ea typeface="+mj-ea"/>
                <a:cs typeface="+mj-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j-lt"/>
                <a:ea typeface="+mj-ea"/>
                <a:cs typeface="+mj-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j-lt"/>
                <a:ea typeface="+mj-ea"/>
                <a:cs typeface="+mj-cs"/>
              </a:defRPr>
            </a:lvl9pPr>
          </a:lstStyle>
          <a:p>
            <a:pPr marL="0" lvl="0" indent="0">
              <a:spcBef>
                <a:spcPts val="300"/>
              </a:spcBef>
              <a:buNone/>
              <a:tabLst>
                <a:tab pos="1790700" algn="l"/>
              </a:tabLst>
            </a:pPr>
            <a:r>
              <a:rPr lang="fr-FR" sz="2400" b="1" dirty="0">
                <a:solidFill>
                  <a:srgbClr val="FFFF00"/>
                </a:solidFill>
              </a:rPr>
              <a:t>CPRI   :</a:t>
            </a:r>
            <a:r>
              <a:rPr lang="fr-FR" sz="2400" b="1" dirty="0"/>
              <a:t> 	</a:t>
            </a:r>
            <a:r>
              <a:rPr lang="fr-FR" sz="2200" b="1" dirty="0"/>
              <a:t>Commission Paritaire Régionale Interprofessionnelle</a:t>
            </a:r>
            <a:endParaRPr lang="fr-FR" sz="2200" dirty="0"/>
          </a:p>
          <a:p>
            <a:pPr marL="0" lvl="0" indent="0">
              <a:spcBef>
                <a:spcPts val="300"/>
              </a:spcBef>
              <a:buNone/>
            </a:pPr>
            <a:r>
              <a:rPr lang="fr-FR" sz="2400" b="1" dirty="0">
                <a:solidFill>
                  <a:srgbClr val="FFFF00"/>
                </a:solidFill>
              </a:rPr>
              <a:t>CPRIA</a:t>
            </a:r>
            <a:r>
              <a:rPr lang="fr-FR" sz="2400" b="1" dirty="0"/>
              <a:t> : 	</a:t>
            </a:r>
            <a:r>
              <a:rPr lang="fr-FR" sz="2300" b="1" dirty="0"/>
              <a:t>Commission Paritaire Régionale Interprofessionnelle</a:t>
            </a:r>
          </a:p>
          <a:p>
            <a:pPr marL="0" lvl="0" indent="0">
              <a:spcBef>
                <a:spcPts val="0"/>
              </a:spcBef>
              <a:buNone/>
              <a:tabLst>
                <a:tab pos="1790700" algn="l"/>
              </a:tabLst>
            </a:pPr>
            <a:r>
              <a:rPr lang="fr-FR" sz="2300" b="1" dirty="0"/>
              <a:t>	 De l’Artisanat</a:t>
            </a:r>
            <a:endParaRPr lang="fr-FR" sz="2300" dirty="0"/>
          </a:p>
          <a:p>
            <a:pPr marL="0" lvl="0" indent="0">
              <a:spcBef>
                <a:spcPts val="300"/>
              </a:spcBef>
              <a:buNone/>
              <a:tabLst>
                <a:tab pos="1790700" algn="l"/>
              </a:tabLst>
            </a:pPr>
            <a:r>
              <a:rPr lang="fr-FR" sz="2400" b="1" dirty="0">
                <a:solidFill>
                  <a:srgbClr val="FFFF00"/>
                </a:solidFill>
              </a:rPr>
              <a:t>CPR-AM/PE</a:t>
            </a:r>
            <a:r>
              <a:rPr lang="fr-FR" sz="2400" b="1" dirty="0"/>
              <a:t> : 	</a:t>
            </a:r>
            <a:r>
              <a:rPr lang="fr-FR" sz="2300" b="1" dirty="0"/>
              <a:t>Commission Paritaire Régionale des Assistantes    	Maternelles et des  salarié-es des Particuliers 	employeurs</a:t>
            </a:r>
            <a:endParaRPr lang="fr-FR" sz="2300" dirty="0"/>
          </a:p>
          <a:p>
            <a:pPr marL="0" lvl="0" indent="0">
              <a:spcBef>
                <a:spcPts val="300"/>
              </a:spcBef>
              <a:buNone/>
              <a:tabLst>
                <a:tab pos="1790700" algn="l"/>
              </a:tabLst>
            </a:pPr>
            <a:r>
              <a:rPr lang="fr-FR" sz="2400" b="1" dirty="0">
                <a:solidFill>
                  <a:srgbClr val="FFFF00"/>
                </a:solidFill>
              </a:rPr>
              <a:t>CPR-PL</a:t>
            </a:r>
            <a:r>
              <a:rPr lang="fr-FR" sz="2400" b="1" dirty="0"/>
              <a:t> : 	</a:t>
            </a:r>
            <a:r>
              <a:rPr lang="fr-FR" sz="2300" b="1" dirty="0"/>
              <a:t>Commission Paritaire Régionale des professions libérales</a:t>
            </a:r>
            <a:endParaRPr lang="fr-FR" sz="2300" dirty="0"/>
          </a:p>
          <a:p>
            <a:pPr marL="0" lvl="0" indent="0">
              <a:spcBef>
                <a:spcPts val="300"/>
              </a:spcBef>
              <a:buNone/>
              <a:tabLst>
                <a:tab pos="1790700" algn="l"/>
              </a:tabLst>
            </a:pPr>
            <a:r>
              <a:rPr lang="fr-FR" sz="2400" b="1" dirty="0">
                <a:solidFill>
                  <a:srgbClr val="FFFF00"/>
                </a:solidFill>
              </a:rPr>
              <a:t>CPR-SA </a:t>
            </a:r>
            <a:r>
              <a:rPr lang="fr-FR" sz="2400" b="1" dirty="0"/>
              <a:t>: 	</a:t>
            </a:r>
            <a:r>
              <a:rPr lang="fr-FR" sz="2300" b="1" dirty="0"/>
              <a:t>Commission Paritaire Régionale des Services de 	l’Automobile (</a:t>
            </a:r>
            <a:r>
              <a:rPr lang="fr-FR" sz="2000" dirty="0"/>
              <a:t>qui reste à mettre en place )</a:t>
            </a:r>
            <a:endParaRPr lang="fr-FR" sz="2400" b="1" dirty="0">
              <a:effectLst>
                <a:outerShdw blurRad="38100" dist="38100" dir="2700000" algn="tl">
                  <a:srgbClr val="000000">
                    <a:alpha val="43137"/>
                  </a:srgbClr>
                </a:outerShdw>
              </a:effectLst>
              <a:latin typeface="Arial Black" panose="020B0A04020102020204" pitchFamily="34" charset="0"/>
            </a:endParaRPr>
          </a:p>
          <a:p>
            <a:pPr>
              <a:spcBef>
                <a:spcPts val="0"/>
              </a:spcBef>
              <a:buBlip>
                <a:blip r:embed="rId2"/>
              </a:buBlip>
            </a:pPr>
            <a:endParaRPr lang="fr-FR" b="1" dirty="0">
              <a:solidFill>
                <a:sysClr val="window" lastClr="FFFFFF"/>
              </a:solidFill>
              <a:effectLst>
                <a:outerShdw blurRad="38100" dist="38100" dir="2700000" algn="tl">
                  <a:srgbClr val="000000">
                    <a:alpha val="43137"/>
                  </a:srgbClr>
                </a:outerShdw>
              </a:effectLst>
              <a:latin typeface="Arial Black" panose="020B0A040201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32240" y="0"/>
            <a:ext cx="2382739" cy="117204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ZoneTexte 12"/>
          <p:cNvSpPr txBox="1"/>
          <p:nvPr/>
        </p:nvSpPr>
        <p:spPr>
          <a:xfrm>
            <a:off x="212360" y="3229163"/>
            <a:ext cx="8640959" cy="338554"/>
          </a:xfrm>
          <a:prstGeom prst="rect">
            <a:avLst/>
          </a:prstGeom>
          <a:solidFill>
            <a:srgbClr val="FFFF00"/>
          </a:solidFill>
        </p:spPr>
        <p:txBody>
          <a:bodyPr wrap="square" rtlCol="0">
            <a:spAutoFit/>
          </a:bodyPr>
          <a:lstStyle/>
          <a:p>
            <a:pPr algn="ctr">
              <a:spcBef>
                <a:spcPts val="600"/>
              </a:spcBef>
            </a:pPr>
            <a:r>
              <a:rPr lang="fr-FR" sz="1600" dirty="0">
                <a:solidFill>
                  <a:prstClr val="black"/>
                </a:solidFill>
                <a:latin typeface="Arial Black" panose="020B0A04020102020204" pitchFamily="34" charset="0"/>
                <a:ea typeface="Calibri"/>
                <a:cs typeface="Times New Roman"/>
              </a:rPr>
              <a:t>MAIS C’EST VOTRE VOTE QUI LEUR DONNE TOUTE LÉGITIMITÉ</a:t>
            </a:r>
            <a:r>
              <a:rPr lang="fr-FR" sz="1600" dirty="0">
                <a:solidFill>
                  <a:prstClr val="black"/>
                </a:solidFill>
                <a:latin typeface="Calibri"/>
                <a:ea typeface="Calibri"/>
                <a:cs typeface="Times New Roman"/>
              </a:rPr>
              <a:t>. </a:t>
            </a:r>
          </a:p>
        </p:txBody>
      </p:sp>
    </p:spTree>
    <p:extLst>
      <p:ext uri="{BB962C8B-B14F-4D97-AF65-F5344CB8AC3E}">
        <p14:creationId xmlns:p14="http://schemas.microsoft.com/office/powerpoint/2010/main" val="1013615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16443" y="332656"/>
            <a:ext cx="6421288" cy="563644"/>
          </a:xfrm>
          <a:prstGeom prst="rect">
            <a:avLst/>
          </a:prstGeom>
        </p:spPr>
        <p:style>
          <a:lnRef idx="1">
            <a:schemeClr val="accent2"/>
          </a:lnRef>
          <a:fillRef idx="2">
            <a:schemeClr val="accent2"/>
          </a:fillRef>
          <a:effectRef idx="1">
            <a:schemeClr val="accent2"/>
          </a:effectRef>
          <a:fontRef idx="minor">
            <a:schemeClr val="dk1"/>
          </a:fontRef>
        </p:style>
        <p:txBody>
          <a:bodyPr vert="horz" lIns="0" tIns="0" rIns="18288" bIns="0" anchor="b">
            <a:normAutofit fontScale="85000" lnSpcReduction="10000"/>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ctr"/>
            <a:r>
              <a:rPr lang="fr-FR" sz="4400" b="0" dirty="0">
                <a:solidFill>
                  <a:prstClr val="black"/>
                </a:solidFill>
                <a:effectLst/>
                <a:latin typeface="Arial Black" panose="020B0A04020102020204" pitchFamily="34" charset="0"/>
                <a:ea typeface="+mn-ea"/>
                <a:cs typeface="+mn-cs"/>
              </a:rPr>
              <a:t>LES QUATRE MISSIONS</a:t>
            </a:r>
            <a:endParaRPr lang="fr-FR" sz="2800" dirty="0">
              <a:solidFill>
                <a:schemeClr val="tx1"/>
              </a:solidFill>
              <a:latin typeface="Arial Black" panose="020B0A04020102020204" pitchFamily="34" charset="0"/>
            </a:endParaRPr>
          </a:p>
        </p:txBody>
      </p:sp>
      <p:sp>
        <p:nvSpPr>
          <p:cNvPr id="4" name="Rectangle 3"/>
          <p:cNvSpPr/>
          <p:nvPr/>
        </p:nvSpPr>
        <p:spPr>
          <a:xfrm>
            <a:off x="-25574" y="1029962"/>
            <a:ext cx="9144000" cy="1452705"/>
          </a:xfrm>
          <a:prstGeom prst="rect">
            <a:avLst/>
          </a:prstGeom>
        </p:spPr>
        <p:txBody>
          <a:bodyPr wrap="square">
            <a:spAutoFit/>
          </a:bodyPr>
          <a:lstStyle/>
          <a:p>
            <a:pPr marL="38100" indent="-285750" algn="just">
              <a:lnSpc>
                <a:spcPct val="120000"/>
              </a:lnSpc>
              <a:spcBef>
                <a:spcPts val="1200"/>
              </a:spcBef>
              <a:buBlip>
                <a:blip r:embed="rId2"/>
              </a:buBlip>
            </a:pPr>
            <a:endParaRPr lang="fr-FR" sz="1900" spc="-150" dirty="0">
              <a:latin typeface="Arial Black" panose="020B0A04020102020204" pitchFamily="34" charset="0"/>
              <a:ea typeface="Calibri"/>
              <a:cs typeface="Times New Roman"/>
            </a:endParaRPr>
          </a:p>
          <a:p>
            <a:pPr marL="38100" indent="-285750" algn="just">
              <a:lnSpc>
                <a:spcPct val="120000"/>
              </a:lnSpc>
              <a:spcBef>
                <a:spcPts val="1200"/>
              </a:spcBef>
              <a:buBlip>
                <a:blip r:embed="rId2"/>
              </a:buBlip>
            </a:pPr>
            <a:endParaRPr lang="fr-FR" sz="1900" spc="-150" dirty="0">
              <a:latin typeface="Arial Black" panose="020B0A04020102020204" pitchFamily="34" charset="0"/>
              <a:ea typeface="Calibri"/>
              <a:cs typeface="Times New Roman"/>
            </a:endParaRPr>
          </a:p>
          <a:p>
            <a:pPr marL="38100" indent="-285750" algn="just">
              <a:lnSpc>
                <a:spcPct val="120000"/>
              </a:lnSpc>
              <a:spcBef>
                <a:spcPts val="1200"/>
              </a:spcBef>
              <a:buBlip>
                <a:blip r:embed="rId2"/>
              </a:buBlip>
            </a:pPr>
            <a:endParaRPr lang="fr-FR" sz="1900" spc="-150" dirty="0">
              <a:latin typeface="Arial Black" panose="020B0A04020102020204" pitchFamily="34" charset="0"/>
              <a:ea typeface="Calibri"/>
              <a:cs typeface="Times New Roman"/>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76256" y="55740"/>
            <a:ext cx="2242170" cy="11064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Espace réservé du contenu 2"/>
          <p:cNvSpPr txBox="1">
            <a:spLocks/>
          </p:cNvSpPr>
          <p:nvPr/>
        </p:nvSpPr>
        <p:spPr>
          <a:xfrm>
            <a:off x="179512" y="1268760"/>
            <a:ext cx="8712968" cy="5400600"/>
          </a:xfrm>
          <a:prstGeom prst="rect">
            <a:avLst/>
          </a:prstGeom>
          <a:gradFill rotWithShape="1">
            <a:gsLst>
              <a:gs pos="0">
                <a:srgbClr val="4F81BD">
                  <a:tint val="50000"/>
                  <a:satMod val="300000"/>
                </a:srgbClr>
              </a:gs>
              <a:gs pos="35000">
                <a:srgbClr val="4F81BD">
                  <a:tint val="37000"/>
                  <a:satMod val="300000"/>
                </a:srgbClr>
              </a:gs>
              <a:gs pos="100000">
                <a:srgbClr val="4F81BD">
                  <a:tint val="15000"/>
                  <a:satMod val="350000"/>
                </a:srgbClr>
              </a:gs>
            </a:gsLst>
            <a:lin ang="16200000" scaled="1"/>
          </a:gradFill>
          <a:ln w="9525" cap="flat" cmpd="sng" algn="ctr">
            <a:solidFill>
              <a:srgbClr val="4F81BD">
                <a:shade val="95000"/>
                <a:satMod val="105000"/>
              </a:srgbClr>
            </a:solidFill>
            <a:prstDash val="solid"/>
          </a:ln>
          <a:effectLst>
            <a:outerShdw blurRad="40000" dist="20000" dir="5400000" rotWithShape="0">
              <a:srgbClr val="000000">
                <a:alpha val="38000"/>
              </a:srgbClr>
            </a:outerShdw>
          </a:effectLst>
        </p:spPr>
        <p:txBody>
          <a:bodyPr vert="horz" lIns="91440" tIns="45720" rIns="91440" bIns="45720" rtlCol="0">
            <a:normAutofit fontScale="925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9pPr>
          </a:lstStyle>
          <a:p>
            <a:pPr marL="533400" marR="0" lvl="1" indent="-361950" algn="just" defTabSz="914400" rtl="0" eaLnBrk="1" fontAlgn="auto" latinLnBrk="0" hangingPunct="1">
              <a:lnSpc>
                <a:spcPct val="100000"/>
              </a:lnSpc>
              <a:spcBef>
                <a:spcPts val="1200"/>
              </a:spcBef>
              <a:spcAft>
                <a:spcPts val="0"/>
              </a:spcAft>
              <a:buClrTx/>
              <a:buSzTx/>
              <a:buFont typeface="Arial" panose="020B0604020202020204" pitchFamily="34" charset="0"/>
              <a:buBlip>
                <a:blip r:embed="rId2"/>
              </a:buBlip>
              <a:tabLst/>
              <a:defRPr/>
            </a:pPr>
            <a:r>
              <a:rPr kumimoji="0" lang="fr-FR" sz="2800" b="1" i="0" u="none" strike="noStrike" kern="1200" cap="none" spc="0" normalizeH="0" baseline="0" noProof="0" dirty="0">
                <a:ln>
                  <a:noFill/>
                </a:ln>
                <a:solidFill>
                  <a:srgbClr val="C00000"/>
                </a:solidFill>
                <a:effectLst>
                  <a:innerShdw blurRad="63500" dist="50800" dir="18900000">
                    <a:prstClr val="black">
                      <a:alpha val="50000"/>
                    </a:prstClr>
                  </a:innerShdw>
                </a:effectLst>
                <a:uLnTx/>
                <a:uFillTx/>
                <a:latin typeface="Calibri"/>
                <a:ea typeface="+mn-ea"/>
                <a:cs typeface="+mn-cs"/>
              </a:rPr>
              <a:t>INFORMER</a:t>
            </a:r>
            <a:r>
              <a:rPr kumimoji="0" lang="fr-FR" sz="2800" b="1" i="0" u="none" strike="noStrike" kern="1200" cap="none" spc="0" normalizeH="0" baseline="0" noProof="0" dirty="0">
                <a:ln>
                  <a:noFill/>
                </a:ln>
                <a:solidFill>
                  <a:sysClr val="windowText" lastClr="000000"/>
                </a:solidFill>
                <a:effectLst>
                  <a:innerShdw blurRad="63500" dist="50800" dir="18900000">
                    <a:prstClr val="black">
                      <a:alpha val="50000"/>
                    </a:prstClr>
                  </a:innerShdw>
                </a:effectLst>
                <a:uLnTx/>
                <a:uFillTx/>
                <a:latin typeface="Calibri"/>
                <a:ea typeface="+mn-ea"/>
                <a:cs typeface="+mn-cs"/>
              </a:rPr>
              <a:t> les salarié-e-s TPE sur les dispositions </a:t>
            </a:r>
            <a:br>
              <a:rPr kumimoji="0" lang="fr-FR" sz="2800" b="1" i="0" u="none" strike="noStrike" kern="1200" cap="none" spc="0" normalizeH="0" baseline="0" noProof="0" dirty="0">
                <a:ln>
                  <a:noFill/>
                </a:ln>
                <a:solidFill>
                  <a:sysClr val="windowText" lastClr="000000"/>
                </a:solidFill>
                <a:effectLst>
                  <a:innerShdw blurRad="63500" dist="50800" dir="18900000">
                    <a:prstClr val="black">
                      <a:alpha val="50000"/>
                    </a:prstClr>
                  </a:innerShdw>
                </a:effectLst>
                <a:uLnTx/>
                <a:uFillTx/>
                <a:latin typeface="Calibri"/>
                <a:ea typeface="+mn-ea"/>
                <a:cs typeface="+mn-cs"/>
              </a:rPr>
            </a:br>
            <a:r>
              <a:rPr kumimoji="0" lang="fr-FR" sz="2800" b="1" i="0" u="none" strike="noStrike" kern="1200" cap="none" spc="0" normalizeH="0" baseline="0" noProof="0" dirty="0">
                <a:ln>
                  <a:noFill/>
                </a:ln>
                <a:solidFill>
                  <a:sysClr val="windowText" lastClr="000000"/>
                </a:solidFill>
                <a:effectLst>
                  <a:innerShdw blurRad="63500" dist="50800" dir="18900000">
                    <a:prstClr val="black">
                      <a:alpha val="50000"/>
                    </a:prstClr>
                  </a:innerShdw>
                </a:effectLst>
                <a:uLnTx/>
                <a:uFillTx/>
                <a:latin typeface="Calibri"/>
                <a:ea typeface="+mn-ea"/>
                <a:cs typeface="+mn-cs"/>
              </a:rPr>
              <a:t>légales et conventionnelles</a:t>
            </a:r>
            <a:endParaRPr kumimoji="0" lang="fr-FR" sz="3600" b="0" i="0" u="none" strike="noStrike" kern="1200" cap="none" spc="0" normalizeH="0" baseline="0" noProof="0" dirty="0">
              <a:ln>
                <a:noFill/>
              </a:ln>
              <a:solidFill>
                <a:sysClr val="windowText" lastClr="000000"/>
              </a:solidFill>
              <a:effectLst>
                <a:innerShdw blurRad="63500" dist="50800" dir="18900000">
                  <a:prstClr val="black">
                    <a:alpha val="50000"/>
                  </a:prstClr>
                </a:innerShdw>
              </a:effectLst>
              <a:uLnTx/>
              <a:uFillTx/>
              <a:latin typeface="Calibri"/>
              <a:ea typeface="+mn-ea"/>
              <a:cs typeface="+mn-cs"/>
            </a:endParaRPr>
          </a:p>
          <a:p>
            <a:pPr marL="533400" lvl="1" indent="-361950" algn="just">
              <a:spcBef>
                <a:spcPts val="1200"/>
              </a:spcBef>
              <a:buBlip>
                <a:blip r:embed="rId2"/>
              </a:buBlip>
              <a:defRPr/>
            </a:pPr>
            <a:r>
              <a:rPr kumimoji="0" lang="fr-FR" sz="2800" b="1" i="0" u="none" strike="noStrike" kern="1200" cap="none" spc="0" normalizeH="0" baseline="0" noProof="0" dirty="0">
                <a:ln>
                  <a:noFill/>
                </a:ln>
                <a:solidFill>
                  <a:srgbClr val="C00000"/>
                </a:solidFill>
                <a:effectLst>
                  <a:innerShdw blurRad="63500" dist="50800" dir="18900000">
                    <a:prstClr val="black">
                      <a:alpha val="50000"/>
                    </a:prstClr>
                  </a:innerShdw>
                </a:effectLst>
                <a:uLnTx/>
                <a:uFillTx/>
                <a:latin typeface="Calibri"/>
                <a:ea typeface="+mn-ea"/>
                <a:cs typeface="+mn-cs"/>
              </a:rPr>
              <a:t>STATUER</a:t>
            </a:r>
            <a:r>
              <a:rPr kumimoji="0" lang="fr-FR" sz="2800" b="1" i="0" u="none" strike="noStrike" kern="1200" cap="none" spc="0" normalizeH="0" baseline="0" noProof="0" dirty="0">
                <a:ln>
                  <a:noFill/>
                </a:ln>
                <a:solidFill>
                  <a:sysClr val="windowText" lastClr="000000"/>
                </a:solidFill>
                <a:effectLst>
                  <a:innerShdw blurRad="63500" dist="50800" dir="18900000">
                    <a:prstClr val="black">
                      <a:alpha val="50000"/>
                    </a:prstClr>
                  </a:innerShdw>
                </a:effectLst>
                <a:uLnTx/>
                <a:uFillTx/>
                <a:latin typeface="Calibri"/>
                <a:ea typeface="+mn-ea"/>
                <a:cs typeface="+mn-cs"/>
              </a:rPr>
              <a:t> sur les questions liées au travail comme </a:t>
            </a:r>
            <a:br>
              <a:rPr kumimoji="0" lang="fr-FR" sz="2800" b="1" i="0" u="none" strike="noStrike" kern="1200" cap="none" spc="0" normalizeH="0" baseline="0" noProof="0" dirty="0">
                <a:ln>
                  <a:noFill/>
                </a:ln>
                <a:solidFill>
                  <a:sysClr val="windowText" lastClr="000000"/>
                </a:solidFill>
                <a:effectLst>
                  <a:innerShdw blurRad="63500" dist="50800" dir="18900000">
                    <a:prstClr val="black">
                      <a:alpha val="50000"/>
                    </a:prstClr>
                  </a:innerShdw>
                </a:effectLst>
                <a:uLnTx/>
                <a:uFillTx/>
                <a:latin typeface="Calibri"/>
                <a:ea typeface="+mn-ea"/>
                <a:cs typeface="+mn-cs"/>
              </a:rPr>
            </a:br>
            <a:r>
              <a:rPr kumimoji="0" lang="fr-FR" sz="2800" b="1" i="0" u="none" strike="noStrike" kern="1200" cap="none" spc="0" normalizeH="0" baseline="0" noProof="0" dirty="0">
                <a:ln>
                  <a:noFill/>
                </a:ln>
                <a:solidFill>
                  <a:sysClr val="windowText" lastClr="000000"/>
                </a:solidFill>
                <a:effectLst>
                  <a:innerShdw blurRad="63500" dist="50800" dir="18900000">
                    <a:prstClr val="black">
                      <a:alpha val="50000"/>
                    </a:prstClr>
                  </a:innerShdw>
                </a:effectLst>
                <a:uLnTx/>
                <a:uFillTx/>
                <a:latin typeface="Calibri"/>
                <a:ea typeface="+mn-ea"/>
                <a:cs typeface="+mn-cs"/>
              </a:rPr>
              <a:t>la préservation</a:t>
            </a:r>
            <a:r>
              <a:rPr kumimoji="0" lang="fr-FR" sz="2800" b="1" i="0" u="none" strike="noStrike" kern="1200" cap="none" spc="0" normalizeH="0" noProof="0" dirty="0">
                <a:ln>
                  <a:noFill/>
                </a:ln>
                <a:solidFill>
                  <a:sysClr val="windowText" lastClr="000000"/>
                </a:solidFill>
                <a:effectLst>
                  <a:innerShdw blurRad="63500" dist="50800" dir="18900000">
                    <a:prstClr val="black">
                      <a:alpha val="50000"/>
                    </a:prstClr>
                  </a:innerShdw>
                </a:effectLst>
                <a:uLnTx/>
                <a:uFillTx/>
                <a:latin typeface="Calibri"/>
                <a:ea typeface="+mn-ea"/>
                <a:cs typeface="+mn-cs"/>
              </a:rPr>
              <a:t> de </a:t>
            </a:r>
            <a:r>
              <a:rPr kumimoji="0" lang="fr-FR" sz="2800" b="1" i="0" u="none" strike="noStrike" kern="1200" cap="none" spc="0" normalizeH="0" baseline="0" noProof="0" dirty="0">
                <a:ln>
                  <a:noFill/>
                </a:ln>
                <a:solidFill>
                  <a:sysClr val="windowText" lastClr="000000"/>
                </a:solidFill>
                <a:effectLst>
                  <a:innerShdw blurRad="63500" dist="50800" dir="18900000">
                    <a:prstClr val="black">
                      <a:alpha val="50000"/>
                    </a:prstClr>
                  </a:innerShdw>
                </a:effectLst>
                <a:uLnTx/>
                <a:uFillTx/>
                <a:latin typeface="Calibri"/>
                <a:ea typeface="+mn-ea"/>
                <a:cs typeface="+mn-cs"/>
              </a:rPr>
              <a:t>l’emploi, la santé au travail</a:t>
            </a:r>
            <a:r>
              <a:rPr lang="fr-FR" b="1" dirty="0">
                <a:solidFill>
                  <a:sysClr val="windowText" lastClr="000000"/>
                </a:solidFill>
                <a:effectLst>
                  <a:innerShdw blurRad="63500" dist="50800" dir="18900000">
                    <a:prstClr val="black">
                      <a:alpha val="50000"/>
                    </a:prstClr>
                  </a:innerShdw>
                </a:effectLst>
                <a:latin typeface="Calibri"/>
              </a:rPr>
              <a:t>, les conditions de travail, la juste rémunération, la </a:t>
            </a:r>
            <a:r>
              <a:rPr kumimoji="0" lang="fr-FR" sz="2800" b="1" i="0" u="none" strike="noStrike" kern="1200" cap="none" spc="0" normalizeH="0" baseline="0" noProof="0" dirty="0">
                <a:ln>
                  <a:noFill/>
                </a:ln>
                <a:solidFill>
                  <a:sysClr val="windowText" lastClr="000000"/>
                </a:solidFill>
                <a:effectLst>
                  <a:innerShdw blurRad="63500" dist="50800" dir="18900000">
                    <a:prstClr val="black">
                      <a:alpha val="50000"/>
                    </a:prstClr>
                  </a:innerShdw>
                </a:effectLst>
                <a:uLnTx/>
                <a:uFillTx/>
                <a:latin typeface="Calibri"/>
                <a:ea typeface="+mn-ea"/>
                <a:cs typeface="+mn-cs"/>
              </a:rPr>
              <a:t>formation, l’égalité Femmes/Hommes, le temps partiel, ...</a:t>
            </a:r>
            <a:endParaRPr kumimoji="0" lang="fr-FR" sz="3600" b="0" i="0" u="none" strike="noStrike" kern="1200" cap="none" spc="0" normalizeH="0" baseline="0" noProof="0" dirty="0">
              <a:ln>
                <a:noFill/>
              </a:ln>
              <a:solidFill>
                <a:sysClr val="windowText" lastClr="000000"/>
              </a:solidFill>
              <a:effectLst>
                <a:innerShdw blurRad="63500" dist="50800" dir="18900000">
                  <a:prstClr val="black">
                    <a:alpha val="50000"/>
                  </a:prstClr>
                </a:innerShdw>
              </a:effectLst>
              <a:uLnTx/>
              <a:uFillTx/>
              <a:latin typeface="Calibri"/>
              <a:ea typeface="+mn-ea"/>
              <a:cs typeface="+mn-cs"/>
            </a:endParaRPr>
          </a:p>
          <a:p>
            <a:pPr marL="533400" marR="0" lvl="1" indent="-361950" algn="just" defTabSz="914400" rtl="0" eaLnBrk="1" fontAlgn="auto" latinLnBrk="0" hangingPunct="1">
              <a:lnSpc>
                <a:spcPct val="100000"/>
              </a:lnSpc>
              <a:spcBef>
                <a:spcPts val="1200"/>
              </a:spcBef>
              <a:spcAft>
                <a:spcPts val="0"/>
              </a:spcAft>
              <a:buClrTx/>
              <a:buSzTx/>
              <a:buFont typeface="Arial" panose="020B0604020202020204" pitchFamily="34" charset="0"/>
              <a:buBlip>
                <a:blip r:embed="rId2"/>
              </a:buBlip>
              <a:tabLst/>
              <a:defRPr/>
            </a:pPr>
            <a:r>
              <a:rPr kumimoji="0" lang="fr-FR" sz="2800" b="1" i="0" u="none" strike="noStrike" kern="1200" cap="none" spc="0" normalizeH="0" baseline="0" noProof="0" dirty="0">
                <a:ln>
                  <a:noFill/>
                </a:ln>
                <a:solidFill>
                  <a:srgbClr val="C00000"/>
                </a:solidFill>
                <a:effectLst>
                  <a:innerShdw blurRad="63500" dist="50800" dir="18900000">
                    <a:prstClr val="black">
                      <a:alpha val="50000"/>
                    </a:prstClr>
                  </a:innerShdw>
                </a:effectLst>
                <a:uLnTx/>
                <a:uFillTx/>
                <a:latin typeface="Calibri"/>
                <a:ea typeface="+mn-ea"/>
                <a:cs typeface="+mn-cs"/>
              </a:rPr>
              <a:t>FACILITER</a:t>
            </a:r>
            <a:r>
              <a:rPr kumimoji="0" lang="fr-FR" sz="2800" b="1" i="0" u="none" strike="noStrike" kern="1200" cap="none" spc="0" normalizeH="0" baseline="0" noProof="0" dirty="0">
                <a:ln>
                  <a:noFill/>
                </a:ln>
                <a:solidFill>
                  <a:sysClr val="windowText" lastClr="000000"/>
                </a:solidFill>
                <a:effectLst>
                  <a:innerShdw blurRad="63500" dist="50800" dir="18900000">
                    <a:prstClr val="black">
                      <a:alpha val="50000"/>
                    </a:prstClr>
                  </a:innerShdw>
                </a:effectLst>
                <a:uLnTx/>
                <a:uFillTx/>
                <a:latin typeface="Calibri"/>
                <a:ea typeface="+mn-ea"/>
                <a:cs typeface="+mn-cs"/>
              </a:rPr>
              <a:t> le dialogue dans l’entreprise pour anticiper </a:t>
            </a:r>
            <a:br>
              <a:rPr kumimoji="0" lang="fr-FR" sz="2800" b="1" i="0" u="none" strike="noStrike" kern="1200" cap="none" spc="0" normalizeH="0" baseline="0" noProof="0" dirty="0">
                <a:ln>
                  <a:noFill/>
                </a:ln>
                <a:solidFill>
                  <a:sysClr val="windowText" lastClr="000000"/>
                </a:solidFill>
                <a:effectLst>
                  <a:innerShdw blurRad="63500" dist="50800" dir="18900000">
                    <a:prstClr val="black">
                      <a:alpha val="50000"/>
                    </a:prstClr>
                  </a:innerShdw>
                </a:effectLst>
                <a:uLnTx/>
                <a:uFillTx/>
                <a:latin typeface="Calibri"/>
                <a:ea typeface="+mn-ea"/>
                <a:cs typeface="+mn-cs"/>
              </a:rPr>
            </a:br>
            <a:r>
              <a:rPr kumimoji="0" lang="fr-FR" sz="2800" b="1" i="0" u="none" strike="noStrike" kern="1200" cap="none" spc="0" normalizeH="0" baseline="0" noProof="0" dirty="0">
                <a:ln>
                  <a:noFill/>
                </a:ln>
                <a:solidFill>
                  <a:sysClr val="windowText" lastClr="000000"/>
                </a:solidFill>
                <a:effectLst>
                  <a:innerShdw blurRad="63500" dist="50800" dir="18900000">
                    <a:prstClr val="black">
                      <a:alpha val="50000"/>
                    </a:prstClr>
                  </a:innerShdw>
                </a:effectLst>
                <a:uLnTx/>
                <a:uFillTx/>
                <a:latin typeface="Calibri"/>
                <a:ea typeface="+mn-ea"/>
                <a:cs typeface="+mn-cs"/>
              </a:rPr>
              <a:t>les conflits. </a:t>
            </a:r>
            <a:endParaRPr kumimoji="0" lang="fr-FR" sz="3600" b="0" i="0" u="none" strike="noStrike" kern="1200" cap="none" spc="0" normalizeH="0" baseline="0" noProof="0" dirty="0">
              <a:ln>
                <a:noFill/>
              </a:ln>
              <a:solidFill>
                <a:sysClr val="windowText" lastClr="000000"/>
              </a:solidFill>
              <a:effectLst>
                <a:innerShdw blurRad="63500" dist="50800" dir="18900000">
                  <a:prstClr val="black">
                    <a:alpha val="50000"/>
                  </a:prstClr>
                </a:innerShdw>
              </a:effectLst>
              <a:uLnTx/>
              <a:uFillTx/>
              <a:latin typeface="Calibri"/>
              <a:ea typeface="+mn-ea"/>
              <a:cs typeface="+mn-cs"/>
            </a:endParaRPr>
          </a:p>
          <a:p>
            <a:pPr marL="533400" marR="0" lvl="1" indent="-361950" algn="just" defTabSz="914400" rtl="0" eaLnBrk="1" fontAlgn="auto" latinLnBrk="0" hangingPunct="1">
              <a:lnSpc>
                <a:spcPct val="100000"/>
              </a:lnSpc>
              <a:spcBef>
                <a:spcPts val="1200"/>
              </a:spcBef>
              <a:spcAft>
                <a:spcPts val="0"/>
              </a:spcAft>
              <a:buClrTx/>
              <a:buSzTx/>
              <a:buFont typeface="Arial" panose="020B0604020202020204" pitchFamily="34" charset="0"/>
              <a:buBlip>
                <a:blip r:embed="rId2"/>
              </a:buBlip>
              <a:tabLst/>
              <a:defRPr/>
            </a:pPr>
            <a:r>
              <a:rPr kumimoji="0" lang="fr-FR" sz="2800" b="1" i="0" u="none" strike="noStrike" kern="1200" cap="none" spc="0" normalizeH="0" baseline="0" noProof="0" dirty="0">
                <a:ln>
                  <a:noFill/>
                </a:ln>
                <a:solidFill>
                  <a:srgbClr val="C00000"/>
                </a:solidFill>
                <a:effectLst>
                  <a:innerShdw blurRad="63500" dist="50800" dir="18900000">
                    <a:prstClr val="black">
                      <a:alpha val="50000"/>
                    </a:prstClr>
                  </a:innerShdw>
                </a:effectLst>
                <a:uLnTx/>
                <a:uFillTx/>
                <a:latin typeface="Calibri"/>
                <a:ea typeface="+mn-ea"/>
                <a:cs typeface="+mn-cs"/>
              </a:rPr>
              <a:t>PROPOSER</a:t>
            </a:r>
            <a:r>
              <a:rPr kumimoji="0" lang="fr-FR" sz="2800" b="1" i="0" u="none" strike="noStrike" kern="1200" cap="none" spc="0" normalizeH="0" baseline="0" noProof="0" dirty="0">
                <a:ln>
                  <a:noFill/>
                </a:ln>
                <a:solidFill>
                  <a:sysClr val="windowText" lastClr="000000"/>
                </a:solidFill>
                <a:effectLst>
                  <a:innerShdw blurRad="63500" dist="50800" dir="18900000">
                    <a:prstClr val="black">
                      <a:alpha val="50000"/>
                    </a:prstClr>
                  </a:innerShdw>
                </a:effectLst>
                <a:uLnTx/>
                <a:uFillTx/>
                <a:latin typeface="Calibri"/>
                <a:ea typeface="+mn-ea"/>
                <a:cs typeface="+mn-cs"/>
              </a:rPr>
              <a:t> des activités sociales et culturelles (ASC). </a:t>
            </a:r>
            <a:br>
              <a:rPr kumimoji="0" lang="fr-FR" sz="2800" b="1" i="0" u="none" strike="noStrike" kern="1200" cap="none" spc="0" normalizeH="0" baseline="0" noProof="0" dirty="0">
                <a:ln>
                  <a:noFill/>
                </a:ln>
                <a:solidFill>
                  <a:sysClr val="windowText" lastClr="000000"/>
                </a:solidFill>
                <a:effectLst>
                  <a:innerShdw blurRad="63500" dist="50800" dir="18900000">
                    <a:prstClr val="black">
                      <a:alpha val="50000"/>
                    </a:prstClr>
                  </a:innerShdw>
                </a:effectLst>
                <a:uLnTx/>
                <a:uFillTx/>
                <a:latin typeface="Calibri"/>
                <a:ea typeface="+mn-ea"/>
                <a:cs typeface="+mn-cs"/>
              </a:rPr>
            </a:br>
            <a:r>
              <a:rPr kumimoji="0" lang="fr-FR" sz="2800" b="1" i="0" u="none" strike="noStrike" kern="1200" cap="none" spc="0" normalizeH="0" baseline="0" noProof="0" dirty="0">
                <a:ln>
                  <a:noFill/>
                </a:ln>
                <a:solidFill>
                  <a:sysClr val="windowText" lastClr="000000"/>
                </a:solidFill>
                <a:effectLst>
                  <a:innerShdw blurRad="63500" dist="50800" dir="18900000">
                    <a:prstClr val="black">
                      <a:alpha val="50000"/>
                    </a:prstClr>
                  </a:innerShdw>
                </a:effectLst>
                <a:uLnTx/>
                <a:uFillTx/>
                <a:latin typeface="Calibri"/>
                <a:ea typeface="+mn-ea"/>
                <a:cs typeface="+mn-cs"/>
              </a:rPr>
              <a:t>La CGT en a l’expérience et cette volonté de défendre ce droit pour les salarié-e-s TPE qui en furent</a:t>
            </a:r>
            <a:br>
              <a:rPr kumimoji="0" lang="fr-FR" sz="2800" b="1" i="0" u="none" strike="noStrike" kern="1200" cap="none" spc="0" normalizeH="0" baseline="0" noProof="0" dirty="0">
                <a:ln>
                  <a:noFill/>
                </a:ln>
                <a:solidFill>
                  <a:sysClr val="windowText" lastClr="000000"/>
                </a:solidFill>
                <a:effectLst>
                  <a:innerShdw blurRad="63500" dist="50800" dir="18900000">
                    <a:prstClr val="black">
                      <a:alpha val="50000"/>
                    </a:prstClr>
                  </a:innerShdw>
                </a:effectLst>
                <a:uLnTx/>
                <a:uFillTx/>
                <a:latin typeface="Calibri"/>
                <a:ea typeface="+mn-ea"/>
                <a:cs typeface="+mn-cs"/>
              </a:rPr>
            </a:br>
            <a:r>
              <a:rPr kumimoji="0" lang="fr-FR" sz="2800" b="1" i="0" u="none" strike="noStrike" kern="1200" cap="none" spc="0" normalizeH="0" baseline="0" noProof="0" dirty="0">
                <a:ln>
                  <a:noFill/>
                </a:ln>
                <a:solidFill>
                  <a:sysClr val="windowText" lastClr="000000"/>
                </a:solidFill>
                <a:effectLst>
                  <a:innerShdw blurRad="63500" dist="50800" dir="18900000">
                    <a:prstClr val="black">
                      <a:alpha val="50000"/>
                    </a:prstClr>
                  </a:innerShdw>
                </a:effectLst>
                <a:uLnTx/>
                <a:uFillTx/>
                <a:latin typeface="Calibri"/>
                <a:ea typeface="+mn-ea"/>
                <a:cs typeface="+mn-cs"/>
              </a:rPr>
              <a:t>longtemps éloigné-e-s. </a:t>
            </a:r>
            <a:endParaRPr kumimoji="0" lang="fr-FR" sz="3200" b="0" i="0" u="none" strike="noStrike" kern="1200" cap="none" spc="0" normalizeH="0" baseline="0" noProof="0" dirty="0">
              <a:ln>
                <a:noFill/>
              </a:ln>
              <a:solidFill>
                <a:sysClr val="windowText" lastClr="000000"/>
              </a:solidFill>
              <a:effectLst/>
              <a:uLnTx/>
              <a:uFillTx/>
              <a:latin typeface="Calibri"/>
              <a:ea typeface="+mn-ea"/>
              <a:cs typeface="+mn-cs"/>
            </a:endParaRPr>
          </a:p>
        </p:txBody>
      </p:sp>
    </p:spTree>
    <p:extLst>
      <p:ext uri="{BB962C8B-B14F-4D97-AF65-F5344CB8AC3E}">
        <p14:creationId xmlns:p14="http://schemas.microsoft.com/office/powerpoint/2010/main" val="14930502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contenu 2"/>
          <p:cNvSpPr txBox="1">
            <a:spLocks/>
          </p:cNvSpPr>
          <p:nvPr/>
        </p:nvSpPr>
        <p:spPr>
          <a:xfrm>
            <a:off x="31726" y="1389132"/>
            <a:ext cx="8483946" cy="1285121"/>
          </a:xfrm>
          <a:prstGeom prst="rect">
            <a:avLst/>
          </a:prstGeom>
          <a:gradFill flip="none" rotWithShape="1">
            <a:gsLst>
              <a:gs pos="19000">
                <a:srgbClr val="F79646">
                  <a:lumMod val="75000"/>
                  <a:tint val="66000"/>
                  <a:satMod val="160000"/>
                </a:srgbClr>
              </a:gs>
              <a:gs pos="30000">
                <a:srgbClr val="F79646">
                  <a:lumMod val="75000"/>
                  <a:tint val="44500"/>
                  <a:satMod val="160000"/>
                </a:srgbClr>
              </a:gs>
              <a:gs pos="100000">
                <a:srgbClr val="F79646">
                  <a:lumMod val="75000"/>
                  <a:tint val="23500"/>
                  <a:satMod val="160000"/>
                </a:srgbClr>
              </a:gs>
            </a:gsLst>
            <a:lin ang="2700000" scaled="1"/>
            <a:tileRect/>
          </a:gradFill>
          <a:effectLst>
            <a:glow rad="63500">
              <a:srgbClr val="C0504D">
                <a:satMod val="175000"/>
                <a:alpha val="40000"/>
              </a:srgbClr>
            </a:glow>
          </a:effectLst>
          <a:scene3d>
            <a:camera prst="orthographicFront"/>
            <a:lightRig rig="threePt" dir="t"/>
          </a:scene3d>
          <a:sp3d>
            <a:bevelT prst="slope"/>
          </a:sp3d>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lvl="0" indent="0" algn="ctr">
              <a:spcBef>
                <a:spcPts val="0"/>
              </a:spcBef>
              <a:buNone/>
            </a:pPr>
            <a:r>
              <a:rPr lang="fr-FR" sz="3600" b="1" i="1" dirty="0">
                <a:solidFill>
                  <a:srgbClr val="000099"/>
                </a:solidFill>
                <a:latin typeface="Arial Black" panose="020B0A04020102020204" pitchFamily="34" charset="0"/>
                <a:ea typeface="Calibri"/>
                <a:cs typeface="Times New Roman"/>
              </a:rPr>
              <a:t>www.cgt-tpe.fr</a:t>
            </a:r>
            <a:r>
              <a:rPr lang="fr-FR" sz="1800" b="1" i="1" dirty="0">
                <a:solidFill>
                  <a:srgbClr val="000099"/>
                </a:solidFill>
                <a:latin typeface="Arial Black" panose="020B0A04020102020204" pitchFamily="34" charset="0"/>
                <a:ea typeface="Calibri"/>
                <a:cs typeface="Times New Roman"/>
              </a:rPr>
              <a:t>  </a:t>
            </a:r>
          </a:p>
          <a:p>
            <a:pPr marL="0" lvl="0" indent="0">
              <a:spcBef>
                <a:spcPts val="0"/>
              </a:spcBef>
              <a:buNone/>
            </a:pPr>
            <a:r>
              <a:rPr lang="fr-FR" sz="2200" b="1" dirty="0">
                <a:solidFill>
                  <a:srgbClr val="C00000"/>
                </a:solidFill>
                <a:latin typeface="Arial Black" panose="020B0A04020102020204" pitchFamily="34" charset="0"/>
                <a:ea typeface="Calibri"/>
                <a:cs typeface="Times New Roman"/>
              </a:rPr>
              <a:t>Ce site vous est dédié... Témoignez...</a:t>
            </a:r>
            <a:r>
              <a:rPr lang="fr-FR" sz="2200" dirty="0">
                <a:solidFill>
                  <a:srgbClr val="C00000"/>
                </a:solidFill>
                <a:latin typeface="Arial Black" panose="020B0A04020102020204" pitchFamily="34" charset="0"/>
                <a:ea typeface="Calibri"/>
                <a:cs typeface="Times New Roman"/>
              </a:rPr>
              <a:t> Participez...</a:t>
            </a:r>
          </a:p>
          <a:p>
            <a:pPr marL="0" indent="0">
              <a:spcBef>
                <a:spcPts val="0"/>
              </a:spcBef>
              <a:buNone/>
            </a:pPr>
            <a:r>
              <a:rPr lang="fr-FR" sz="2000" b="1" dirty="0">
                <a:solidFill>
                  <a:srgbClr val="000099"/>
                </a:solidFill>
                <a:latin typeface="Arial Black" panose="020B0A04020102020204" pitchFamily="34" charset="0"/>
                <a:ea typeface="Calibri"/>
                <a:cs typeface="Times New Roman"/>
              </a:rPr>
              <a:t>La CGT</a:t>
            </a:r>
            <a:r>
              <a:rPr lang="fr-FR" sz="2000" b="1" dirty="0">
                <a:solidFill>
                  <a:srgbClr val="C00000"/>
                </a:solidFill>
                <a:latin typeface="Arial Black" panose="020B0A04020102020204" pitchFamily="34" charset="0"/>
                <a:ea typeface="Calibri"/>
                <a:cs typeface="Times New Roman"/>
              </a:rPr>
              <a:t> est </a:t>
            </a:r>
            <a:r>
              <a:rPr lang="fr-FR" sz="2000" dirty="0">
                <a:solidFill>
                  <a:srgbClr val="C00000"/>
                </a:solidFill>
                <a:latin typeface="Arial Black" panose="020B0A04020102020204" pitchFamily="34" charset="0"/>
                <a:ea typeface="Calibri"/>
                <a:cs typeface="Times New Roman"/>
              </a:rPr>
              <a:t>à vos côtés pour faire grandir vos droits </a:t>
            </a:r>
            <a:endParaRPr lang="fr-FR" sz="2000" dirty="0">
              <a:solidFill>
                <a:srgbClr val="C00000"/>
              </a:solidFill>
              <a:latin typeface="Calibri"/>
            </a:endParaRPr>
          </a:p>
        </p:txBody>
      </p:sp>
      <p:sp>
        <p:nvSpPr>
          <p:cNvPr id="9" name="Espace réservé du contenu 3"/>
          <p:cNvSpPr txBox="1">
            <a:spLocks/>
          </p:cNvSpPr>
          <p:nvPr/>
        </p:nvSpPr>
        <p:spPr>
          <a:xfrm>
            <a:off x="31726" y="2924944"/>
            <a:ext cx="9112274" cy="3933056"/>
          </a:xfrm>
          <a:prstGeom prst="rect">
            <a:avLst/>
          </a:prstGeom>
          <a:solidFill>
            <a:srgbClr val="C00000"/>
          </a:solidFill>
          <a:ln>
            <a:noFill/>
          </a:ln>
          <a:effectLst>
            <a:outerShdw blurRad="63500" sx="102000" sy="102000" algn="ctr" rotWithShape="0">
              <a:prstClr val="black">
                <a:alpha val="40000"/>
              </a:prstClr>
            </a:outerShdw>
          </a:effectLst>
          <a:scene3d>
            <a:camera prst="orthographicFront"/>
            <a:lightRig rig="threePt" dir="t"/>
          </a:scene3d>
          <a:sp3d>
            <a:bevelT prst="relaxedInset"/>
          </a:sp3d>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j-lt"/>
                <a:ea typeface="+mj-ea"/>
                <a:cs typeface="+mj-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j-lt"/>
                <a:ea typeface="+mj-ea"/>
                <a:cs typeface="+mj-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j-lt"/>
                <a:ea typeface="+mj-ea"/>
                <a:cs typeface="+mj-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j-lt"/>
                <a:ea typeface="+mj-ea"/>
                <a:cs typeface="+mj-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j-lt"/>
                <a:ea typeface="+mj-ea"/>
                <a:cs typeface="+mj-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j-lt"/>
                <a:ea typeface="+mj-ea"/>
                <a:cs typeface="+mj-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j-lt"/>
                <a:ea typeface="+mj-ea"/>
                <a:cs typeface="+mj-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j-lt"/>
                <a:ea typeface="+mj-ea"/>
                <a:cs typeface="+mj-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j-lt"/>
                <a:ea typeface="+mj-ea"/>
                <a:cs typeface="+mj-cs"/>
              </a:defRPr>
            </a:lvl9pPr>
          </a:lstStyle>
          <a:p>
            <a:pPr>
              <a:spcBef>
                <a:spcPts val="0"/>
              </a:spcBef>
              <a:buBlip>
                <a:blip r:embed="rId2"/>
              </a:buBlip>
            </a:pPr>
            <a:r>
              <a:rPr lang="fr-FR" sz="2400" b="1" dirty="0">
                <a:solidFill>
                  <a:sysClr val="window" lastClr="FFFFFF"/>
                </a:solidFill>
                <a:effectLst>
                  <a:outerShdw blurRad="38100" dist="38100" dir="2700000" algn="tl">
                    <a:srgbClr val="000000">
                      <a:alpha val="43137"/>
                    </a:srgbClr>
                  </a:outerShdw>
                </a:effectLst>
                <a:latin typeface="Arial Black" panose="020B0A04020102020204" pitchFamily="34" charset="0"/>
              </a:rPr>
              <a:t>Les fiches de droits</a:t>
            </a:r>
          </a:p>
          <a:p>
            <a:pPr>
              <a:spcBef>
                <a:spcPts val="0"/>
              </a:spcBef>
              <a:buBlip>
                <a:blip r:embed="rId2"/>
              </a:buBlip>
            </a:pPr>
            <a:endParaRPr lang="fr-FR" sz="2400" b="1" dirty="0">
              <a:solidFill>
                <a:sysClr val="window" lastClr="FFFFFF"/>
              </a:solidFill>
              <a:effectLst>
                <a:outerShdw blurRad="38100" dist="38100" dir="2700000" algn="tl">
                  <a:srgbClr val="000000">
                    <a:alpha val="43137"/>
                  </a:srgbClr>
                </a:outerShdw>
              </a:effectLst>
              <a:latin typeface="Arial Black" panose="020B0A04020102020204" pitchFamily="34" charset="0"/>
            </a:endParaRPr>
          </a:p>
          <a:p>
            <a:pPr>
              <a:spcBef>
                <a:spcPts val="300"/>
              </a:spcBef>
              <a:buBlip>
                <a:blip r:embed="rId2"/>
              </a:buBlip>
            </a:pPr>
            <a:r>
              <a:rPr lang="fr-FR" sz="2400" b="1" dirty="0">
                <a:solidFill>
                  <a:sysClr val="window" lastClr="FFFFFF"/>
                </a:solidFill>
                <a:effectLst>
                  <a:outerShdw blurRad="38100" dist="38100" dir="2700000" algn="tl">
                    <a:srgbClr val="000000">
                      <a:alpha val="43137"/>
                    </a:srgbClr>
                  </a:outerShdw>
                </a:effectLst>
                <a:latin typeface="Arial Black" panose="020B0A04020102020204" pitchFamily="34" charset="0"/>
              </a:rPr>
              <a:t>Les propositions de la CGT</a:t>
            </a:r>
          </a:p>
          <a:p>
            <a:pPr>
              <a:spcBef>
                <a:spcPts val="300"/>
              </a:spcBef>
              <a:buBlip>
                <a:blip r:embed="rId2"/>
              </a:buBlip>
            </a:pPr>
            <a:r>
              <a:rPr lang="fr-FR" sz="2400" b="1" dirty="0">
                <a:solidFill>
                  <a:sysClr val="window" lastClr="FFFFFF"/>
                </a:solidFill>
                <a:effectLst>
                  <a:outerShdw blurRad="38100" dist="38100" dir="2700000" algn="tl">
                    <a:srgbClr val="000000">
                      <a:alpha val="43137"/>
                    </a:srgbClr>
                  </a:outerShdw>
                </a:effectLst>
                <a:latin typeface="Arial Black" panose="020B0A04020102020204" pitchFamily="34" charset="0"/>
              </a:rPr>
              <a:t>Les quatre pages (par thèmes ) etc.</a:t>
            </a:r>
          </a:p>
          <a:p>
            <a:pPr>
              <a:spcBef>
                <a:spcPts val="300"/>
              </a:spcBef>
              <a:buBlip>
                <a:blip r:embed="rId2"/>
              </a:buBlip>
            </a:pPr>
            <a:r>
              <a:rPr lang="fr-FR" sz="2400" b="1" dirty="0">
                <a:solidFill>
                  <a:sysClr val="window" lastClr="FFFFFF"/>
                </a:solidFill>
                <a:effectLst>
                  <a:outerShdw blurRad="38100" dist="38100" dir="2700000" algn="tl">
                    <a:srgbClr val="000000">
                      <a:alpha val="43137"/>
                    </a:srgbClr>
                  </a:outerShdw>
                </a:effectLst>
                <a:latin typeface="Arial Black" panose="020B0A04020102020204" pitchFamily="34" charset="0"/>
              </a:rPr>
              <a:t>Les fiches métiers avec leurs revendications </a:t>
            </a:r>
          </a:p>
          <a:p>
            <a:pPr>
              <a:spcBef>
                <a:spcPts val="300"/>
              </a:spcBef>
              <a:buBlip>
                <a:blip r:embed="rId2"/>
              </a:buBlip>
            </a:pPr>
            <a:r>
              <a:rPr lang="fr-FR" sz="2400" b="1" dirty="0">
                <a:solidFill>
                  <a:sysClr val="window" lastClr="FFFFFF"/>
                </a:solidFill>
                <a:effectLst>
                  <a:outerShdw blurRad="38100" dist="38100" dir="2700000" algn="tl">
                    <a:srgbClr val="000000">
                      <a:alpha val="43137"/>
                    </a:srgbClr>
                  </a:outerShdw>
                </a:effectLst>
                <a:latin typeface="Arial Black" panose="020B0A04020102020204" pitchFamily="34" charset="0"/>
              </a:rPr>
              <a:t>Des films d’animations sur des métiers, réalisés</a:t>
            </a:r>
            <a:br>
              <a:rPr lang="fr-FR" sz="2400" b="1" dirty="0">
                <a:solidFill>
                  <a:sysClr val="window" lastClr="FFFFFF"/>
                </a:solidFill>
                <a:effectLst>
                  <a:outerShdw blurRad="38100" dist="38100" dir="2700000" algn="tl">
                    <a:srgbClr val="000000">
                      <a:alpha val="43137"/>
                    </a:srgbClr>
                  </a:outerShdw>
                </a:effectLst>
                <a:latin typeface="Arial Black" panose="020B0A04020102020204" pitchFamily="34" charset="0"/>
              </a:rPr>
            </a:br>
            <a:r>
              <a:rPr lang="fr-FR" sz="2400" b="1" dirty="0">
                <a:solidFill>
                  <a:sysClr val="window" lastClr="FFFFFF"/>
                </a:solidFill>
                <a:effectLst>
                  <a:outerShdw blurRad="38100" dist="38100" dir="2700000" algn="tl">
                    <a:srgbClr val="000000">
                      <a:alpha val="43137"/>
                    </a:srgbClr>
                  </a:outerShdw>
                </a:effectLst>
                <a:latin typeface="Arial Black" panose="020B0A04020102020204" pitchFamily="34" charset="0"/>
              </a:rPr>
              <a:t>à partir du vécu des salarié-e-s</a:t>
            </a:r>
          </a:p>
          <a:p>
            <a:pPr>
              <a:spcBef>
                <a:spcPts val="300"/>
              </a:spcBef>
              <a:buBlip>
                <a:blip r:embed="rId2"/>
              </a:buBlip>
            </a:pPr>
            <a:r>
              <a:rPr lang="fr-FR" sz="2400" b="1" dirty="0">
                <a:solidFill>
                  <a:sysClr val="window" lastClr="FFFFFF"/>
                </a:solidFill>
                <a:effectLst>
                  <a:outerShdw blurRad="38100" dist="38100" dir="2700000" algn="tl">
                    <a:srgbClr val="000000">
                      <a:alpha val="43137"/>
                    </a:srgbClr>
                  </a:outerShdw>
                </a:effectLst>
                <a:latin typeface="Arial Black" panose="020B0A04020102020204" pitchFamily="34" charset="0"/>
              </a:rPr>
              <a:t>La CGT aux côtés des cadres </a:t>
            </a:r>
          </a:p>
          <a:p>
            <a:pPr>
              <a:spcBef>
                <a:spcPts val="0"/>
              </a:spcBef>
              <a:buBlip>
                <a:blip r:embed="rId2"/>
              </a:buBlip>
            </a:pPr>
            <a:endParaRPr lang="fr-FR" sz="2400" b="1" dirty="0">
              <a:solidFill>
                <a:sysClr val="window" lastClr="FFFFFF"/>
              </a:solidFill>
              <a:effectLst>
                <a:outerShdw blurRad="38100" dist="38100" dir="2700000" algn="tl">
                  <a:srgbClr val="000000">
                    <a:alpha val="43137"/>
                  </a:srgbClr>
                </a:outerShdw>
              </a:effectLst>
              <a:latin typeface="Arial Black" panose="020B0A04020102020204" pitchFamily="34" charset="0"/>
            </a:endParaRPr>
          </a:p>
          <a:p>
            <a:pPr>
              <a:spcBef>
                <a:spcPts val="0"/>
              </a:spcBef>
              <a:buBlip>
                <a:blip r:embed="rId2"/>
              </a:buBlip>
            </a:pPr>
            <a:endParaRPr lang="fr-FR" sz="2400" b="1" dirty="0">
              <a:solidFill>
                <a:sysClr val="window" lastClr="FFFFFF"/>
              </a:solidFill>
              <a:effectLst>
                <a:outerShdw blurRad="38100" dist="38100" dir="2700000" algn="tl">
                  <a:srgbClr val="000000">
                    <a:alpha val="43137"/>
                  </a:srgbClr>
                </a:outerShdw>
              </a:effectLst>
              <a:latin typeface="Arial Black" panose="020B0A04020102020204" pitchFamily="34" charset="0"/>
            </a:endParaRPr>
          </a:p>
          <a:p>
            <a:pPr>
              <a:spcBef>
                <a:spcPts val="0"/>
              </a:spcBef>
              <a:buBlip>
                <a:blip r:embed="rId2"/>
              </a:buBlip>
            </a:pPr>
            <a:endParaRPr lang="fr-FR" sz="2400" b="1" dirty="0">
              <a:solidFill>
                <a:sysClr val="window" lastClr="FFFFFF"/>
              </a:solidFill>
              <a:effectLst>
                <a:outerShdw blurRad="38100" dist="38100" dir="2700000" algn="tl">
                  <a:srgbClr val="000000">
                    <a:alpha val="43137"/>
                  </a:srgbClr>
                </a:outerShdw>
              </a:effectLst>
              <a:latin typeface="Arial Black" panose="020B0A04020102020204" pitchFamily="34" charset="0"/>
            </a:endParaRPr>
          </a:p>
          <a:p>
            <a:pPr>
              <a:spcBef>
                <a:spcPts val="0"/>
              </a:spcBef>
              <a:buBlip>
                <a:blip r:embed="rId2"/>
              </a:buBlip>
            </a:pPr>
            <a:endParaRPr lang="fr-FR" b="1" dirty="0">
              <a:solidFill>
                <a:sysClr val="window" lastClr="FFFFFF"/>
              </a:solidFill>
              <a:effectLst>
                <a:outerShdw blurRad="38100" dist="38100" dir="2700000" algn="tl">
                  <a:srgbClr val="000000">
                    <a:alpha val="43137"/>
                  </a:srgbClr>
                </a:outerShdw>
              </a:effectLst>
              <a:latin typeface="Arial Black" panose="020B0A04020102020204" pitchFamily="34" charset="0"/>
            </a:endParaRPr>
          </a:p>
        </p:txBody>
      </p:sp>
      <p:sp>
        <p:nvSpPr>
          <p:cNvPr id="10" name="Rectangle 9"/>
          <p:cNvSpPr/>
          <p:nvPr/>
        </p:nvSpPr>
        <p:spPr>
          <a:xfrm>
            <a:off x="647850" y="371760"/>
            <a:ext cx="5779359" cy="646331"/>
          </a:xfrm>
          <a:prstGeom prst="rect">
            <a:avLst/>
          </a:prstGeom>
        </p:spPr>
        <p:txBody>
          <a:bodyPr wrap="square">
            <a:spAutoFit/>
          </a:bodyPr>
          <a:lstStyle/>
          <a:p>
            <a:r>
              <a:rPr lang="fr-FR" sz="2400" b="1" kern="0" dirty="0">
                <a:solidFill>
                  <a:srgbClr val="FFFF00"/>
                </a:solidFill>
                <a:latin typeface="Arial Black" panose="020B0A04020102020204" pitchFamily="34" charset="0"/>
                <a:ea typeface="Calibri"/>
                <a:cs typeface="Times New Roman"/>
              </a:rPr>
              <a:t>« </a:t>
            </a:r>
            <a:r>
              <a:rPr lang="fr-FR" sz="3600" b="1" kern="0" dirty="0">
                <a:solidFill>
                  <a:srgbClr val="FFFF00"/>
                </a:solidFill>
                <a:latin typeface="Arial Black" panose="020B0A04020102020204" pitchFamily="34" charset="0"/>
                <a:ea typeface="Calibri"/>
                <a:cs typeface="Times New Roman"/>
              </a:rPr>
              <a:t>Vous avez la parole</a:t>
            </a:r>
            <a:r>
              <a:rPr lang="fr-FR" sz="2400" b="1" kern="0" dirty="0">
                <a:solidFill>
                  <a:srgbClr val="FFFF00"/>
                </a:solidFill>
                <a:latin typeface="Arial Black" panose="020B0A04020102020204" pitchFamily="34" charset="0"/>
                <a:ea typeface="Calibri"/>
                <a:cs typeface="Times New Roman"/>
              </a:rPr>
              <a:t> » </a:t>
            </a:r>
            <a:endParaRPr lang="fr-FR" sz="2400" i="1" dirty="0">
              <a:solidFill>
                <a:srgbClr val="FFFF00"/>
              </a:solidFill>
              <a:latin typeface="Arial Black" panose="020B0A040201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18522" y="38061"/>
            <a:ext cx="2670771" cy="13137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1" name="Espace réservé du contenu 2"/>
          <p:cNvSpPr txBox="1">
            <a:spLocks/>
          </p:cNvSpPr>
          <p:nvPr/>
        </p:nvSpPr>
        <p:spPr>
          <a:xfrm>
            <a:off x="3785741" y="2924944"/>
            <a:ext cx="5282935" cy="586697"/>
          </a:xfrm>
          <a:prstGeom prst="rect">
            <a:avLst/>
          </a:prstGeom>
          <a:gradFill flip="none" rotWithShape="1">
            <a:gsLst>
              <a:gs pos="19000">
                <a:srgbClr val="F79646">
                  <a:lumMod val="75000"/>
                  <a:tint val="66000"/>
                  <a:satMod val="160000"/>
                </a:srgbClr>
              </a:gs>
              <a:gs pos="30000">
                <a:srgbClr val="F79646">
                  <a:lumMod val="75000"/>
                  <a:tint val="44500"/>
                  <a:satMod val="160000"/>
                </a:srgbClr>
              </a:gs>
              <a:gs pos="100000">
                <a:srgbClr val="F79646">
                  <a:lumMod val="75000"/>
                  <a:tint val="23500"/>
                  <a:satMod val="160000"/>
                </a:srgbClr>
              </a:gs>
            </a:gsLst>
            <a:lin ang="2700000" scaled="1"/>
            <a:tileRect/>
          </a:gradFill>
          <a:effectLst>
            <a:glow rad="63500">
              <a:srgbClr val="C0504D">
                <a:satMod val="175000"/>
                <a:alpha val="40000"/>
              </a:srgbClr>
            </a:glow>
          </a:effectLst>
          <a:scene3d>
            <a:camera prst="orthographicFront"/>
            <a:lightRig rig="threePt" dir="t"/>
          </a:scene3d>
          <a:sp3d>
            <a:bevelT prst="slope"/>
          </a:sp3d>
        </p:spPr>
        <p:txBody>
          <a:bodyPr vert="horz" lIns="91440" tIns="45720" rIns="91440" bIns="45720" rtlCol="0" anchor="ctr" anchorCtr="1">
            <a:norm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indent="0" algn="ctr">
              <a:spcBef>
                <a:spcPts val="0"/>
              </a:spcBef>
              <a:buNone/>
            </a:pPr>
            <a:r>
              <a:rPr lang="fr-FR" b="1" i="1" dirty="0">
                <a:solidFill>
                  <a:srgbClr val="000099"/>
                </a:solidFill>
                <a:latin typeface="Arial Black" panose="020B0A04020102020204" pitchFamily="34" charset="0"/>
              </a:rPr>
              <a:t>www.cgt-tpe.fr/vos-droits</a:t>
            </a:r>
            <a:endParaRPr lang="fr-FR" sz="2000" dirty="0">
              <a:solidFill>
                <a:srgbClr val="C00000"/>
              </a:solidFill>
              <a:latin typeface="Calibri"/>
            </a:endParaRPr>
          </a:p>
        </p:txBody>
      </p:sp>
      <p:sp>
        <p:nvSpPr>
          <p:cNvPr id="12" name="Espace réservé du contenu 2"/>
          <p:cNvSpPr txBox="1">
            <a:spLocks/>
          </p:cNvSpPr>
          <p:nvPr/>
        </p:nvSpPr>
        <p:spPr>
          <a:xfrm>
            <a:off x="467543" y="6165304"/>
            <a:ext cx="8483645" cy="571839"/>
          </a:xfrm>
          <a:prstGeom prst="rect">
            <a:avLst/>
          </a:prstGeom>
          <a:gradFill flip="none" rotWithShape="1">
            <a:gsLst>
              <a:gs pos="19000">
                <a:srgbClr val="F79646">
                  <a:lumMod val="75000"/>
                  <a:tint val="66000"/>
                  <a:satMod val="160000"/>
                </a:srgbClr>
              </a:gs>
              <a:gs pos="30000">
                <a:srgbClr val="F79646">
                  <a:lumMod val="75000"/>
                  <a:tint val="44500"/>
                  <a:satMod val="160000"/>
                </a:srgbClr>
              </a:gs>
              <a:gs pos="100000">
                <a:srgbClr val="F79646">
                  <a:lumMod val="75000"/>
                  <a:tint val="23500"/>
                  <a:satMod val="160000"/>
                </a:srgbClr>
              </a:gs>
            </a:gsLst>
            <a:lin ang="2700000" scaled="1"/>
            <a:tileRect/>
          </a:gradFill>
          <a:effectLst>
            <a:glow rad="63500">
              <a:srgbClr val="C0504D">
                <a:satMod val="175000"/>
                <a:alpha val="40000"/>
              </a:srgbClr>
            </a:glow>
          </a:effectLst>
          <a:scene3d>
            <a:camera prst="orthographicFront"/>
            <a:lightRig rig="threePt" dir="t"/>
          </a:scene3d>
          <a:sp3d>
            <a:bevelT prst="slope"/>
          </a:sp3d>
        </p:spPr>
        <p:txBody>
          <a:bodyPr vert="horz" lIns="91440" tIns="45720" rIns="91440" bIns="45720" rtlCol="0" anchor="ctr" anchorCtr="1">
            <a:normAutofit/>
          </a:bodyPr>
          <a:lstStyle>
            <a:lvl1pPr marL="342900" indent="-34290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1800" kern="1200">
                <a:solidFill>
                  <a:schemeClr val="tx1"/>
                </a:solidFill>
                <a:latin typeface="+mn-lt"/>
                <a:ea typeface="+mn-ea"/>
                <a:cs typeface="+mn-cs"/>
              </a:defRPr>
            </a:lvl9pPr>
          </a:lstStyle>
          <a:p>
            <a:pPr marL="0" lvl="0" indent="0" algn="ctr">
              <a:spcBef>
                <a:spcPts val="600"/>
              </a:spcBef>
              <a:buNone/>
            </a:pPr>
            <a:r>
              <a:rPr lang="fr-FR" sz="1700" b="1" i="1" dirty="0">
                <a:solidFill>
                  <a:srgbClr val="000099"/>
                </a:solidFill>
                <a:latin typeface="Arial Black" panose="020B0A04020102020204" pitchFamily="34" charset="0"/>
              </a:rPr>
              <a:t>https://ugictcgt.fr/elections-tpe-la-cgt-progresse-chez-les-cadres/</a:t>
            </a:r>
            <a:endParaRPr lang="fr-FR" sz="1700" dirty="0">
              <a:solidFill>
                <a:srgbClr val="C00000"/>
              </a:solidFill>
              <a:latin typeface="Calibri"/>
            </a:endParaRPr>
          </a:p>
        </p:txBody>
      </p:sp>
    </p:spTree>
    <p:extLst>
      <p:ext uri="{BB962C8B-B14F-4D97-AF65-F5344CB8AC3E}">
        <p14:creationId xmlns:p14="http://schemas.microsoft.com/office/powerpoint/2010/main" val="1369625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5358" y="116632"/>
            <a:ext cx="6294834" cy="584775"/>
          </a:xfrm>
          <a:prstGeom prst="rect">
            <a:avLst/>
          </a:prstGeom>
        </p:spPr>
        <p:txBody>
          <a:bodyPr wrap="square">
            <a:spAutoFit/>
          </a:bodyPr>
          <a:lstStyle/>
          <a:p>
            <a:r>
              <a:rPr lang="fr-FR" sz="3200" b="1" kern="0" dirty="0">
                <a:solidFill>
                  <a:srgbClr val="FFFF00"/>
                </a:solidFill>
                <a:latin typeface="Arial Black" panose="020B0A04020102020204" pitchFamily="34" charset="0"/>
                <a:ea typeface="Calibri"/>
                <a:cs typeface="Times New Roman"/>
              </a:rPr>
              <a:t>Expressions des salarié-e-s </a:t>
            </a:r>
            <a:endParaRPr lang="fr-FR" sz="3200" i="1" dirty="0">
              <a:solidFill>
                <a:srgbClr val="FFFF00"/>
              </a:solidFill>
              <a:latin typeface="Arial Black" panose="020B0A04020102020204"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6296" y="1"/>
            <a:ext cx="1878683" cy="92410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4" name="Espace réservé du contenu 2"/>
          <p:cNvSpPr txBox="1">
            <a:spLocks/>
          </p:cNvSpPr>
          <p:nvPr/>
        </p:nvSpPr>
        <p:spPr>
          <a:xfrm>
            <a:off x="179512" y="1052736"/>
            <a:ext cx="8640960" cy="5673243"/>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9pPr>
          </a:lstStyle>
          <a:p>
            <a:pPr marL="0" marR="0" lvl="0" indent="0" algn="just"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endParaRPr kumimoji="0" lang="fr-FR" sz="800" b="1" i="0" u="none" strike="noStrike" kern="1200" cap="none" spc="0" normalizeH="0" baseline="0" noProof="0" dirty="0">
              <a:ln>
                <a:noFill/>
              </a:ln>
              <a:solidFill>
                <a:sysClr val="windowText" lastClr="000000"/>
              </a:solidFill>
              <a:effectLst/>
              <a:uLnTx/>
              <a:uFillTx/>
              <a:latin typeface="+mj-lt"/>
              <a:ea typeface="+mn-ea"/>
              <a:cs typeface="+mn-cs"/>
            </a:endParaRPr>
          </a:p>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fr-FR" sz="1400" b="1" i="0" u="none" strike="noStrike" kern="1200" cap="none" spc="0" normalizeH="0" baseline="0" noProof="0" dirty="0">
                <a:ln>
                  <a:noFill/>
                </a:ln>
                <a:solidFill>
                  <a:sysClr val="windowText" lastClr="000000"/>
                </a:solidFill>
                <a:effectLst/>
                <a:uLnTx/>
                <a:uFillTx/>
                <a:latin typeface="Arial Black" panose="020B0A04020102020204" pitchFamily="34" charset="0"/>
                <a:ea typeface="+mn-ea"/>
                <a:cs typeface="+mn-cs"/>
              </a:rPr>
              <a:t>Nous, salarié-e-s des entreprises de moins de 11 salarié-e-s, nous avons aussi l’occasion d’élire des représentant-e-s. Moins isolé-e-s, agir ensemble, savoir où me renseigner, connaître mes droits pour les faire respecter, bénéficier d’activités sociales et culturelles et sportives , ... donnons-nous le droit. VOTONS CGT !!! </a:t>
            </a:r>
          </a:p>
          <a:p>
            <a:pPr marL="0" lvl="0" indent="0" algn="just">
              <a:spcBef>
                <a:spcPts val="1200"/>
              </a:spcBef>
              <a:buNone/>
              <a:defRPr/>
            </a:pPr>
            <a:r>
              <a:rPr lang="fr-FR" sz="1400" b="1" dirty="0">
                <a:solidFill>
                  <a:srgbClr val="C00000"/>
                </a:solidFill>
                <a:latin typeface="Arial Black" panose="020B0A04020102020204" pitchFamily="34" charset="0"/>
              </a:rPr>
              <a:t>ASSISTANTES MATERNELLES </a:t>
            </a:r>
          </a:p>
          <a:p>
            <a:pPr marL="0" lvl="0" indent="0" algn="just">
              <a:spcBef>
                <a:spcPts val="1200"/>
              </a:spcBef>
              <a:buNone/>
              <a:defRPr/>
            </a:pPr>
            <a:r>
              <a:rPr lang="fr-FR" sz="1400" dirty="0">
                <a:solidFill>
                  <a:srgbClr val="000000"/>
                </a:solidFill>
                <a:latin typeface="Georgia" panose="02040502050405020303" pitchFamily="18" charset="0"/>
                <a:ea typeface="Calibri"/>
                <a:cs typeface="Times New Roman"/>
              </a:rPr>
              <a:t>« </a:t>
            </a:r>
            <a:r>
              <a:rPr lang="fr-FR" sz="1400" b="1" i="1" dirty="0">
                <a:solidFill>
                  <a:sysClr val="windowText" lastClr="000000"/>
                </a:solidFill>
                <a:latin typeface="Georgia" panose="02040502050405020303" pitchFamily="18" charset="0"/>
              </a:rPr>
              <a:t>Concernant les assistantes maternelles, on nous renvoie l’idée qu’elles gagnent bien leur vie, mais ramener le salaire au taux horaire et on se rendra compte de l’amplitude horaire (jusqu’à 1 2heures) que sous-tend notre métier et que tout compte fait, la rémunération n’est pas si élevée que cela </a:t>
            </a:r>
            <a:r>
              <a:rPr lang="fr-FR" sz="1400" b="1" dirty="0">
                <a:solidFill>
                  <a:sysClr val="windowText" lastClr="000000"/>
                </a:solidFill>
                <a:latin typeface="Georgia" panose="02040502050405020303" pitchFamily="18" charset="0"/>
              </a:rPr>
              <a:t>» </a:t>
            </a:r>
            <a:r>
              <a:rPr lang="fr-FR" sz="1400" dirty="0">
                <a:solidFill>
                  <a:sysClr val="windowText" lastClr="000000"/>
                </a:solidFill>
                <a:latin typeface="Georgia" panose="02040502050405020303" pitchFamily="18" charset="0"/>
              </a:rPr>
              <a:t>(</a:t>
            </a:r>
            <a:r>
              <a:rPr lang="fr-FR" sz="1200" b="1" i="1" dirty="0">
                <a:solidFill>
                  <a:srgbClr val="000099"/>
                </a:solidFill>
                <a:latin typeface="Georgia" panose="02040502050405020303" pitchFamily="18" charset="0"/>
              </a:rPr>
              <a:t>Régine</a:t>
            </a:r>
            <a:r>
              <a:rPr lang="fr-FR" sz="1400" dirty="0">
                <a:solidFill>
                  <a:sysClr val="windowText" lastClr="000000"/>
                </a:solidFill>
                <a:latin typeface="Georgia" panose="02040502050405020303" pitchFamily="18" charset="0"/>
              </a:rPr>
              <a:t>)</a:t>
            </a:r>
          </a:p>
          <a:p>
            <a:pPr marL="0" lvl="0" indent="0" algn="just">
              <a:spcBef>
                <a:spcPts val="1200"/>
              </a:spcBef>
              <a:buNone/>
              <a:defRPr/>
            </a:pPr>
            <a:r>
              <a:rPr lang="fr-FR" sz="1400" dirty="0">
                <a:solidFill>
                  <a:srgbClr val="000000"/>
                </a:solidFill>
                <a:latin typeface="Georgia" panose="02040502050405020303" pitchFamily="18" charset="0"/>
                <a:ea typeface="Calibri"/>
                <a:cs typeface="Times New Roman"/>
              </a:rPr>
              <a:t>« </a:t>
            </a:r>
            <a:r>
              <a:rPr lang="fr-FR" sz="1400" b="1" i="1" dirty="0">
                <a:solidFill>
                  <a:srgbClr val="000099"/>
                </a:solidFill>
                <a:latin typeface="Georgia" panose="02040502050405020303" pitchFamily="18" charset="0"/>
                <a:ea typeface="Calibri"/>
                <a:cs typeface="Times New Roman"/>
              </a:rPr>
              <a:t>Il faut au moins 11 heures maximum de repos entre chaque période de travail. De même, le ou la salarié-e peut dire non à une demande de garde et cela change le rapport entre l’employeur et le salarié. Sur les 320 000 </a:t>
            </a:r>
            <a:r>
              <a:rPr lang="fr-FR" sz="1400" b="1" i="1" dirty="0" err="1">
                <a:solidFill>
                  <a:srgbClr val="000099"/>
                </a:solidFill>
                <a:latin typeface="Georgia" panose="02040502050405020303" pitchFamily="18" charset="0"/>
                <a:ea typeface="Calibri"/>
                <a:cs typeface="Times New Roman"/>
              </a:rPr>
              <a:t>AssMat</a:t>
            </a:r>
            <a:r>
              <a:rPr lang="fr-FR" sz="1400" b="1" i="1" dirty="0">
                <a:solidFill>
                  <a:srgbClr val="000099"/>
                </a:solidFill>
                <a:latin typeface="Georgia" panose="02040502050405020303" pitchFamily="18" charset="0"/>
                <a:ea typeface="Calibri"/>
                <a:cs typeface="Times New Roman"/>
              </a:rPr>
              <a:t>, 29 457 travaillent en Pays de la Loire. Nous avons les mêmes problématiques que les artistes, finalement, concernant</a:t>
            </a:r>
            <a:br>
              <a:rPr lang="fr-FR" sz="1400" b="1" i="1" dirty="0">
                <a:solidFill>
                  <a:srgbClr val="000099"/>
                </a:solidFill>
                <a:latin typeface="Georgia" panose="02040502050405020303" pitchFamily="18" charset="0"/>
                <a:ea typeface="Calibri"/>
                <a:cs typeface="Times New Roman"/>
              </a:rPr>
            </a:br>
            <a:r>
              <a:rPr lang="fr-FR" sz="1400" b="1" i="1" dirty="0">
                <a:solidFill>
                  <a:srgbClr val="000099"/>
                </a:solidFill>
                <a:latin typeface="Georgia" panose="02040502050405020303" pitchFamily="18" charset="0"/>
                <a:ea typeface="Calibri"/>
                <a:cs typeface="Times New Roman"/>
              </a:rPr>
              <a:t>« l’amplitude horaire », « le manque de reconnaissance </a:t>
            </a:r>
            <a:r>
              <a:rPr lang="fr-FR" sz="1400" dirty="0">
                <a:solidFill>
                  <a:srgbClr val="000000"/>
                </a:solidFill>
                <a:latin typeface="Georgia" panose="02040502050405020303" pitchFamily="18" charset="0"/>
                <a:ea typeface="Calibri"/>
                <a:cs typeface="Times New Roman"/>
              </a:rPr>
              <a:t>» (</a:t>
            </a:r>
            <a:r>
              <a:rPr lang="fr-FR" sz="1200" b="1" i="1" dirty="0">
                <a:solidFill>
                  <a:srgbClr val="000000"/>
                </a:solidFill>
                <a:latin typeface="Georgia" panose="02040502050405020303" pitchFamily="18" charset="0"/>
                <a:ea typeface="Calibri"/>
                <a:cs typeface="Times New Roman"/>
              </a:rPr>
              <a:t>Sylvie</a:t>
            </a:r>
            <a:r>
              <a:rPr lang="fr-FR" sz="1400" dirty="0">
                <a:solidFill>
                  <a:srgbClr val="000000"/>
                </a:solidFill>
                <a:latin typeface="Georgia" panose="02040502050405020303" pitchFamily="18" charset="0"/>
                <a:ea typeface="Calibri"/>
                <a:cs typeface="Times New Roman"/>
              </a:rPr>
              <a:t>)</a:t>
            </a:r>
          </a:p>
          <a:p>
            <a:pPr marL="0" marR="0" lvl="0" indent="0" algn="just"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kumimoji="0" lang="fr-FR" sz="1400" b="1" i="0" u="none" strike="noStrike" kern="1200" cap="none" spc="0" normalizeH="0" baseline="0" noProof="0" dirty="0">
                <a:ln>
                  <a:noFill/>
                </a:ln>
                <a:solidFill>
                  <a:srgbClr val="C00000"/>
                </a:solidFill>
                <a:effectLst/>
                <a:uLnTx/>
                <a:uFillTx/>
                <a:latin typeface="Arial Black" panose="020B0A04020102020204" pitchFamily="34" charset="0"/>
                <a:ea typeface="+mn-ea"/>
                <a:cs typeface="+mn-cs"/>
              </a:rPr>
              <a:t>MONDE DU SPECTACLE </a:t>
            </a:r>
          </a:p>
          <a:p>
            <a:pPr marL="0" marR="0" lvl="0" indent="0" algn="just"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kumimoji="0" lang="fr-FR" sz="1400" b="0" i="0" u="none" strike="noStrike" kern="1200" cap="none" spc="0" normalizeH="0" baseline="0" noProof="0" dirty="0">
                <a:ln>
                  <a:noFill/>
                </a:ln>
                <a:solidFill>
                  <a:sysClr val="windowText" lastClr="000000"/>
                </a:solidFill>
                <a:effectLst/>
                <a:uLnTx/>
                <a:uFillTx/>
                <a:latin typeface="Georgia" panose="02040502050405020303" pitchFamily="18" charset="0"/>
                <a:ea typeface="+mn-ea"/>
                <a:cs typeface="+mn-cs"/>
              </a:rPr>
              <a:t>« </a:t>
            </a:r>
            <a:r>
              <a:rPr kumimoji="0" lang="fr-FR" sz="1400" b="1" i="1" u="none" strike="noStrike" kern="1200" cap="none" spc="0" normalizeH="0" baseline="0" noProof="0" dirty="0">
                <a:ln>
                  <a:noFill/>
                </a:ln>
                <a:solidFill>
                  <a:srgbClr val="000099"/>
                </a:solidFill>
                <a:effectLst/>
                <a:uLnTx/>
                <a:uFillTx/>
                <a:latin typeface="Georgia" panose="02040502050405020303" pitchFamily="18" charset="0"/>
                <a:ea typeface="+mn-ea"/>
                <a:cs typeface="+mn-cs"/>
              </a:rPr>
              <a:t>A quoi servira mon vote ?  Le secteur d’activité du spectacle se précarise de plus en plus. Il est plus qu’urgent, que nous, salarié-e-s des TPE, nous nous bougions. Il faut convaincre les salarié-e-s des TPE de l’intérêt de ces élections pour gagner en représentativité et en droits. Il est important qu’ils échangent sur leur travail, qu’ils se sentent dans une dynamique d’ensemble. J’ai appris plein de choses sur les assistantes maternelles. Ça nous permet de prendre de la hauteur, d’être plus combatif-</a:t>
            </a:r>
            <a:r>
              <a:rPr kumimoji="0" lang="fr-FR" sz="1400" b="1" i="1" u="none" strike="noStrike" kern="1200" cap="none" spc="0" normalizeH="0" baseline="0" noProof="0" dirty="0" err="1">
                <a:ln>
                  <a:noFill/>
                </a:ln>
                <a:solidFill>
                  <a:srgbClr val="000099"/>
                </a:solidFill>
                <a:effectLst/>
                <a:uLnTx/>
                <a:uFillTx/>
                <a:latin typeface="Georgia" panose="02040502050405020303" pitchFamily="18" charset="0"/>
                <a:ea typeface="+mn-ea"/>
                <a:cs typeface="+mn-cs"/>
              </a:rPr>
              <a:t>ves</a:t>
            </a:r>
            <a:r>
              <a:rPr kumimoji="0" lang="fr-FR" sz="1400" b="0" i="1" u="none" strike="noStrike" kern="1200" cap="none" spc="0" normalizeH="0" baseline="0" noProof="0" dirty="0">
                <a:ln>
                  <a:noFill/>
                </a:ln>
                <a:solidFill>
                  <a:sysClr val="windowText" lastClr="000000"/>
                </a:solidFill>
                <a:effectLst/>
                <a:uLnTx/>
                <a:uFillTx/>
                <a:latin typeface="Georgia" panose="02040502050405020303" pitchFamily="18" charset="0"/>
                <a:ea typeface="+mn-ea"/>
                <a:cs typeface="+mn-cs"/>
              </a:rPr>
              <a:t>. </a:t>
            </a:r>
            <a:r>
              <a:rPr kumimoji="0" lang="fr-FR" sz="1400" b="0" i="0" u="none" strike="noStrike" kern="1200" cap="none" spc="0" normalizeH="0" baseline="0" noProof="0" dirty="0">
                <a:ln>
                  <a:noFill/>
                </a:ln>
                <a:solidFill>
                  <a:sysClr val="windowText" lastClr="000000"/>
                </a:solidFill>
                <a:effectLst/>
                <a:uLnTx/>
                <a:uFillTx/>
                <a:latin typeface="Georgia" panose="02040502050405020303" pitchFamily="18" charset="0"/>
                <a:ea typeface="+mn-ea"/>
                <a:cs typeface="+mn-cs"/>
              </a:rPr>
              <a:t>» (</a:t>
            </a:r>
            <a:r>
              <a:rPr kumimoji="0" lang="fr-FR" sz="1200" b="1" i="1" u="none" strike="noStrike" kern="1200" cap="none" spc="0" normalizeH="0" baseline="0" noProof="0" dirty="0">
                <a:ln>
                  <a:noFill/>
                </a:ln>
                <a:solidFill>
                  <a:sysClr val="windowText" lastClr="000000"/>
                </a:solidFill>
                <a:effectLst/>
                <a:uLnTx/>
                <a:uFillTx/>
                <a:latin typeface="Georgia" panose="02040502050405020303" pitchFamily="18" charset="0"/>
                <a:ea typeface="+mn-ea"/>
                <a:cs typeface="+mn-cs"/>
              </a:rPr>
              <a:t>Martine</a:t>
            </a:r>
            <a:r>
              <a:rPr kumimoji="0" lang="fr-FR" sz="1400" b="0" i="0" u="none" strike="noStrike" kern="1200" cap="none" spc="0" normalizeH="0" baseline="0" noProof="0" dirty="0">
                <a:ln>
                  <a:noFill/>
                </a:ln>
                <a:solidFill>
                  <a:sysClr val="windowText" lastClr="000000"/>
                </a:solidFill>
                <a:effectLst/>
                <a:uLnTx/>
                <a:uFillTx/>
                <a:latin typeface="Georgia" panose="02040502050405020303" pitchFamily="18" charset="0"/>
                <a:ea typeface="+mn-ea"/>
                <a:cs typeface="+mn-cs"/>
              </a:rPr>
              <a:t>)</a:t>
            </a:r>
            <a:endParaRPr kumimoji="0" lang="fr-FR" sz="2400" b="0" i="0" u="none" strike="noStrike" kern="1200" cap="none" spc="0" normalizeH="0" baseline="0" noProof="0" dirty="0">
              <a:ln>
                <a:noFill/>
              </a:ln>
              <a:solidFill>
                <a:sysClr val="windowText" lastClr="000000"/>
              </a:solidFill>
              <a:effectLst/>
              <a:uLnTx/>
              <a:uFillTx/>
              <a:latin typeface="Calibri"/>
              <a:ea typeface="+mn-ea"/>
              <a:cs typeface="+mn-cs"/>
            </a:endParaRPr>
          </a:p>
        </p:txBody>
      </p:sp>
    </p:spTree>
    <p:extLst>
      <p:ext uri="{BB962C8B-B14F-4D97-AF65-F5344CB8AC3E}">
        <p14:creationId xmlns:p14="http://schemas.microsoft.com/office/powerpoint/2010/main" val="1999470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5358" y="116632"/>
            <a:ext cx="6294834" cy="584775"/>
          </a:xfrm>
          <a:prstGeom prst="rect">
            <a:avLst/>
          </a:prstGeom>
        </p:spPr>
        <p:txBody>
          <a:bodyPr wrap="square">
            <a:spAutoFit/>
          </a:bodyPr>
          <a:lstStyle/>
          <a:p>
            <a:r>
              <a:rPr lang="fr-FR" sz="3200" b="1" kern="0" dirty="0">
                <a:solidFill>
                  <a:srgbClr val="FFFF00"/>
                </a:solidFill>
                <a:latin typeface="Arial Black" panose="020B0A04020102020204" pitchFamily="34" charset="0"/>
                <a:ea typeface="Calibri"/>
                <a:cs typeface="Times New Roman"/>
              </a:rPr>
              <a:t>Expressions des salarié-e-s </a:t>
            </a:r>
            <a:endParaRPr lang="fr-FR" sz="3200" i="1" dirty="0">
              <a:solidFill>
                <a:srgbClr val="FFFF00"/>
              </a:solidFill>
              <a:latin typeface="Arial Black" panose="020B0A04020102020204" pitchFamily="34"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52320" y="1"/>
            <a:ext cx="1662659" cy="81784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13" name="Espace réservé du contenu 2"/>
          <p:cNvSpPr txBox="1">
            <a:spLocks/>
          </p:cNvSpPr>
          <p:nvPr/>
        </p:nvSpPr>
        <p:spPr>
          <a:xfrm>
            <a:off x="161317" y="888689"/>
            <a:ext cx="8803172" cy="5780671"/>
          </a:xfrm>
          <a:prstGeom prst="rect">
            <a:avLst/>
          </a:prstGeom>
          <a:gradFill rotWithShape="1">
            <a:gsLst>
              <a:gs pos="0">
                <a:srgbClr val="9BBB59">
                  <a:tint val="50000"/>
                  <a:satMod val="300000"/>
                </a:srgbClr>
              </a:gs>
              <a:gs pos="35000">
                <a:srgbClr val="9BBB59">
                  <a:tint val="37000"/>
                  <a:satMod val="300000"/>
                </a:srgbClr>
              </a:gs>
              <a:gs pos="100000">
                <a:srgbClr val="9BBB59">
                  <a:tint val="15000"/>
                  <a:satMod val="350000"/>
                </a:srgbClr>
              </a:gs>
            </a:gsLst>
            <a:lin ang="16200000" scaled="1"/>
          </a:gradFill>
          <a:ln w="38100" cap="flat" cmpd="sng" algn="ctr">
            <a:solidFill>
              <a:srgbClr val="4BACC6">
                <a:lumMod val="75000"/>
              </a:srgbClr>
            </a:solidFill>
            <a:prstDash val="solid"/>
          </a:ln>
          <a:effectLst>
            <a:glow rad="139700">
              <a:schemeClr val="accent5">
                <a:satMod val="175000"/>
                <a:alpha val="40000"/>
              </a:schemeClr>
            </a:glow>
            <a:outerShdw blurRad="40000" dist="20000" dir="5400000" rotWithShape="0">
              <a:srgbClr val="000000">
                <a:alpha val="38000"/>
              </a:srgbClr>
            </a:outerShdw>
          </a:effectLst>
        </p:spPr>
        <p:txBody>
          <a:bodyPr vert="horz" lIns="91440" tIns="45720" rIns="91440" bIns="45720" rtlCol="0">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dk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dk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dk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dk1"/>
                </a:solidFill>
                <a:latin typeface="+mn-lt"/>
                <a:ea typeface="+mn-ea"/>
                <a:cs typeface="+mn-cs"/>
              </a:defRPr>
            </a:lvl9pPr>
          </a:lstStyle>
          <a:p>
            <a:pPr marL="0" marR="0" lvl="0" indent="0" algn="just" defTabSz="914400"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fr-FR" sz="800" b="1" i="0" u="none" strike="noStrike" kern="1200" cap="none" spc="0" normalizeH="0" baseline="0" noProof="0" dirty="0">
              <a:ln>
                <a:noFill/>
              </a:ln>
              <a:solidFill>
                <a:srgbClr val="C00000"/>
              </a:solidFill>
              <a:effectLst/>
              <a:uLnTx/>
              <a:uFillTx/>
              <a:latin typeface="Calibri"/>
              <a:ea typeface="Calibri"/>
              <a:cs typeface="Times New Roman"/>
            </a:endParaRPr>
          </a:p>
          <a:p>
            <a:pPr marL="0" lvl="0" indent="0" algn="just">
              <a:spcBef>
                <a:spcPts val="0"/>
              </a:spcBef>
              <a:buNone/>
              <a:defRPr/>
            </a:pPr>
            <a:r>
              <a:rPr lang="fr-FR" sz="1400" dirty="0">
                <a:solidFill>
                  <a:srgbClr val="C00000"/>
                </a:solidFill>
                <a:latin typeface="Arial Black" panose="020B0A04020102020204" pitchFamily="34" charset="0"/>
                <a:ea typeface="Calibri"/>
                <a:cs typeface="Times New Roman"/>
              </a:rPr>
              <a:t>RECONNAISSANCE DES METIERS ET DU SAVOIR-FAIRE </a:t>
            </a:r>
          </a:p>
          <a:p>
            <a:pPr marL="0" lvl="0" indent="0" algn="just">
              <a:spcBef>
                <a:spcPts val="300"/>
              </a:spcBef>
              <a:buNone/>
              <a:defRPr/>
            </a:pPr>
            <a:r>
              <a:rPr lang="fr-FR" sz="1400" dirty="0">
                <a:solidFill>
                  <a:sysClr val="windowText" lastClr="000000"/>
                </a:solidFill>
                <a:latin typeface="Georgia" panose="02040502050405020303" pitchFamily="18" charset="0"/>
                <a:ea typeface="Calibri"/>
                <a:cs typeface="Times New Roman"/>
              </a:rPr>
              <a:t>« </a:t>
            </a:r>
            <a:r>
              <a:rPr lang="fr-FR" sz="1400" b="1" i="1" dirty="0">
                <a:solidFill>
                  <a:sysClr val="windowText" lastClr="000000"/>
                </a:solidFill>
                <a:latin typeface="Georgia" panose="02040502050405020303" pitchFamily="18" charset="0"/>
                <a:ea typeface="Calibri"/>
                <a:cs typeface="Times New Roman"/>
              </a:rPr>
              <a:t>Osez mettre en avant les savoir-faire, celui du maçon, de l’électricien, du plombier. Ces métiers ne s’improvisent pas. La polyvalence a ses limites </a:t>
            </a:r>
            <a:r>
              <a:rPr lang="fr-FR" sz="1400" dirty="0">
                <a:solidFill>
                  <a:sysClr val="windowText" lastClr="000000"/>
                </a:solidFill>
                <a:latin typeface="Georgia" panose="02040502050405020303" pitchFamily="18" charset="0"/>
                <a:ea typeface="Calibri"/>
                <a:cs typeface="Times New Roman"/>
              </a:rPr>
              <a:t>» (</a:t>
            </a:r>
            <a:r>
              <a:rPr lang="fr-FR" sz="1400" b="1" i="1" dirty="0">
                <a:solidFill>
                  <a:srgbClr val="000099"/>
                </a:solidFill>
                <a:latin typeface="Georgia" panose="02040502050405020303" pitchFamily="18" charset="0"/>
                <a:ea typeface="Calibri"/>
                <a:cs typeface="Times New Roman"/>
              </a:rPr>
              <a:t>Vincent</a:t>
            </a:r>
            <a:r>
              <a:rPr lang="fr-FR" sz="1400" dirty="0">
                <a:solidFill>
                  <a:sysClr val="windowText" lastClr="000000"/>
                </a:solidFill>
                <a:latin typeface="Georgia" panose="02040502050405020303" pitchFamily="18" charset="0"/>
                <a:ea typeface="Calibri"/>
                <a:cs typeface="Times New Roman"/>
              </a:rPr>
              <a:t>)</a:t>
            </a:r>
          </a:p>
          <a:p>
            <a:pPr marL="0" marR="0" lvl="0" indent="0" algn="just"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kumimoji="0" lang="fr-FR" sz="1400" b="1" i="0" u="none" strike="noStrike" kern="1200" cap="none" spc="0" normalizeH="0" baseline="0" noProof="0" dirty="0">
                <a:ln>
                  <a:noFill/>
                </a:ln>
                <a:solidFill>
                  <a:srgbClr val="C00000"/>
                </a:solidFill>
                <a:effectLst/>
                <a:uLnTx/>
                <a:uFillTx/>
                <a:latin typeface="Arial Black" panose="020B0A04020102020204" pitchFamily="34" charset="0"/>
                <a:ea typeface="Calibri"/>
                <a:cs typeface="Times New Roman"/>
              </a:rPr>
              <a:t>ACTIVITES SOCIALES, CULTURELLES, SPORTIVES </a:t>
            </a:r>
          </a:p>
          <a:p>
            <a:pPr marL="0" marR="0" lvl="0" indent="0" algn="just" defTabSz="914400" rtl="0" eaLnBrk="1" fontAlgn="auto" latinLnBrk="0" hangingPunct="1">
              <a:lnSpc>
                <a:spcPct val="100000"/>
              </a:lnSpc>
              <a:spcBef>
                <a:spcPts val="300"/>
              </a:spcBef>
              <a:spcAft>
                <a:spcPts val="0"/>
              </a:spcAft>
              <a:buClrTx/>
              <a:buSzTx/>
              <a:buFont typeface="Arial" panose="020B0604020202020204" pitchFamily="34" charset="0"/>
              <a:buNone/>
              <a:tabLst/>
              <a:defRPr/>
            </a:pPr>
            <a:r>
              <a:rPr kumimoji="0" lang="fr-FR" sz="1400" b="0" i="0" u="none" strike="noStrike" kern="1200" cap="none" spc="0" normalizeH="0" baseline="0" noProof="0" dirty="0">
                <a:ln>
                  <a:noFill/>
                </a:ln>
                <a:solidFill>
                  <a:srgbClr val="000000"/>
                </a:solidFill>
                <a:effectLst/>
                <a:uLnTx/>
                <a:uFillTx/>
                <a:latin typeface="Georgia" panose="02040502050405020303" pitchFamily="18" charset="0"/>
                <a:ea typeface="Calibri"/>
                <a:cs typeface="Times New Roman"/>
              </a:rPr>
              <a:t>« </a:t>
            </a:r>
            <a:r>
              <a:rPr kumimoji="0" lang="fr-FR" sz="1400" b="1" i="1" u="none" strike="noStrike" kern="1200" cap="none" spc="0" normalizeH="0" baseline="0" noProof="0" dirty="0">
                <a:ln>
                  <a:noFill/>
                </a:ln>
                <a:solidFill>
                  <a:srgbClr val="000099"/>
                </a:solidFill>
                <a:effectLst/>
                <a:uLnTx/>
                <a:uFillTx/>
                <a:latin typeface="Georgia" panose="02040502050405020303" pitchFamily="18" charset="0"/>
                <a:ea typeface="Calibri"/>
                <a:cs typeface="Times New Roman"/>
              </a:rPr>
              <a:t>Source d’émancipation au même titre que le droit au travail, à la santé, à l’éducation et au logement, il apparaît plus que jamais nécessaire de réaffirmer ce droit aux activités sociales et culturelles pour les salarié-e-s des TPE qui en furent trop longtemps éloignés : vacances, activités sportives et de loisirs</a:t>
            </a:r>
            <a:r>
              <a:rPr kumimoji="0" lang="fr-FR" sz="1400" b="1" i="0" u="none" strike="noStrike" kern="1200" cap="none" spc="0" normalizeH="0" baseline="0" noProof="0" dirty="0">
                <a:ln>
                  <a:noFill/>
                </a:ln>
                <a:solidFill>
                  <a:srgbClr val="000000"/>
                </a:solidFill>
                <a:effectLst/>
                <a:uLnTx/>
                <a:uFillTx/>
                <a:latin typeface="Georgia" panose="02040502050405020303" pitchFamily="18" charset="0"/>
                <a:ea typeface="Calibri"/>
                <a:cs typeface="Times New Roman"/>
              </a:rPr>
              <a:t> » </a:t>
            </a:r>
            <a:r>
              <a:rPr kumimoji="0" lang="fr-FR" sz="1400" b="1" i="0" u="none" strike="noStrike" kern="1200" cap="none" spc="0" normalizeH="0" baseline="0" noProof="0" dirty="0">
                <a:ln>
                  <a:noFill/>
                </a:ln>
                <a:solidFill>
                  <a:sysClr val="windowText" lastClr="000000"/>
                </a:solidFill>
                <a:effectLst/>
                <a:uLnTx/>
                <a:uFillTx/>
                <a:latin typeface="Georgia" panose="02040502050405020303" pitchFamily="18" charset="0"/>
                <a:ea typeface="Calibri"/>
                <a:cs typeface="Times New Roman"/>
              </a:rPr>
              <a:t>(</a:t>
            </a:r>
            <a:r>
              <a:rPr kumimoji="0" lang="fr-FR" sz="1400" b="1" i="1" u="none" strike="noStrike" kern="1200" cap="none" spc="0" normalizeH="0" baseline="0" noProof="0" dirty="0">
                <a:ln>
                  <a:noFill/>
                </a:ln>
                <a:solidFill>
                  <a:sysClr val="windowText" lastClr="000000"/>
                </a:solidFill>
                <a:effectLst/>
                <a:uLnTx/>
                <a:uFillTx/>
                <a:latin typeface="Georgia" panose="02040502050405020303" pitchFamily="18" charset="0"/>
                <a:ea typeface="Calibri"/>
                <a:cs typeface="Times New Roman"/>
              </a:rPr>
              <a:t>Benjamin)  </a:t>
            </a:r>
          </a:p>
          <a:p>
            <a:pPr marL="0" marR="0" lvl="0" indent="0" algn="just"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kumimoji="0" lang="fr-FR" sz="1400" b="1" i="0" u="none" strike="noStrike" kern="1200" cap="none" spc="0" normalizeH="0" baseline="0" noProof="0" dirty="0">
                <a:ln>
                  <a:noFill/>
                </a:ln>
                <a:solidFill>
                  <a:srgbClr val="C00000"/>
                </a:solidFill>
                <a:effectLst/>
                <a:uLnTx/>
                <a:uFillTx/>
                <a:latin typeface="Arial Black" panose="020B0A04020102020204" pitchFamily="34" charset="0"/>
                <a:ea typeface="+mn-ea"/>
                <a:cs typeface="+mn-cs"/>
              </a:rPr>
              <a:t>LES SALARIÉ-E-S DES TPE, CADRES ET NON CADRES FONT VIVRE L’ENTREPRISE </a:t>
            </a:r>
          </a:p>
          <a:p>
            <a:pPr marL="0" marR="0" lvl="0" indent="0" algn="just" defTabSz="914400" rtl="0" eaLnBrk="1" fontAlgn="auto" latinLnBrk="0" hangingPunct="1">
              <a:lnSpc>
                <a:spcPct val="100000"/>
              </a:lnSpc>
              <a:spcBef>
                <a:spcPts val="300"/>
              </a:spcBef>
              <a:spcAft>
                <a:spcPts val="0"/>
              </a:spcAft>
              <a:buClrTx/>
              <a:buSzTx/>
              <a:buFont typeface="Arial" panose="020B0604020202020204" pitchFamily="34" charset="0"/>
              <a:buNone/>
              <a:tabLst/>
              <a:defRPr/>
            </a:pPr>
            <a:r>
              <a:rPr kumimoji="0" lang="fr-FR" sz="1400" b="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a:t>
            </a:r>
            <a:r>
              <a:rPr kumimoji="0" lang="fr-FR" sz="1400" b="1" i="1" u="none" strike="noStrike" kern="1200" cap="none" spc="0" normalizeH="0" baseline="0" noProof="0" dirty="0">
                <a:ln>
                  <a:noFill/>
                </a:ln>
                <a:solidFill>
                  <a:srgbClr val="000099"/>
                </a:solidFill>
                <a:effectLst/>
                <a:uLnTx/>
                <a:uFillTx/>
                <a:latin typeface="Georgia" panose="02040502050405020303" pitchFamily="18" charset="0"/>
                <a:ea typeface="+mn-ea"/>
                <a:cs typeface="+mn-cs"/>
              </a:rPr>
              <a:t>Il nous faut rétablir le rapport de réciprocité entre l’employeur et le salarié. L’employeur a besoin de notre force de travail qui crée de la valeur ajoutée. </a:t>
            </a:r>
            <a:br>
              <a:rPr kumimoji="0" lang="fr-FR" sz="1400" b="1" i="1" u="none" strike="noStrike" kern="1200" cap="none" spc="0" normalizeH="0" baseline="0" noProof="0" dirty="0">
                <a:ln>
                  <a:noFill/>
                </a:ln>
                <a:solidFill>
                  <a:srgbClr val="000099"/>
                </a:solidFill>
                <a:effectLst/>
                <a:uLnTx/>
                <a:uFillTx/>
                <a:latin typeface="Georgia" panose="02040502050405020303" pitchFamily="18" charset="0"/>
                <a:ea typeface="+mn-ea"/>
                <a:cs typeface="+mn-cs"/>
              </a:rPr>
            </a:br>
            <a:r>
              <a:rPr kumimoji="0" lang="fr-FR" sz="1400" b="1" i="1" u="none" strike="noStrike" kern="1200" cap="none" spc="0" normalizeH="0" baseline="0" noProof="0" dirty="0">
                <a:ln>
                  <a:noFill/>
                </a:ln>
                <a:solidFill>
                  <a:srgbClr val="000099"/>
                </a:solidFill>
                <a:effectLst/>
                <a:uLnTx/>
                <a:uFillTx/>
                <a:latin typeface="Georgia" panose="02040502050405020303" pitchFamily="18" charset="0"/>
                <a:ea typeface="+mn-ea"/>
                <a:cs typeface="+mn-cs"/>
              </a:rPr>
              <a:t>Cette « fidélisation des salarié-e-s » qu’évoque souvent les employeurs des TPE, doit se traduire par de la reconnaissance et une juste rémunération. Les « petits cadeaux » ne suffisent pas </a:t>
            </a:r>
            <a:r>
              <a:rPr kumimoji="0" lang="fr-FR" sz="1400" b="0" i="0" u="none" strike="noStrike" kern="1200" cap="none" spc="0" normalizeH="0" baseline="0" noProof="0" dirty="0">
                <a:ln>
                  <a:noFill/>
                </a:ln>
                <a:solidFill>
                  <a:prstClr val="black"/>
                </a:solidFill>
                <a:effectLst/>
                <a:uLnTx/>
                <a:uFillTx/>
                <a:latin typeface="Georgia" panose="02040502050405020303" pitchFamily="18" charset="0"/>
                <a:ea typeface="+mn-ea"/>
                <a:cs typeface="+mn-cs"/>
              </a:rPr>
              <a:t>». </a:t>
            </a:r>
            <a:r>
              <a:rPr kumimoji="0" lang="fr-FR" sz="1400" b="0" i="0" u="none" strike="noStrike" kern="1200" cap="none" spc="0" normalizeH="0" baseline="0" noProof="0" dirty="0">
                <a:ln>
                  <a:noFill/>
                </a:ln>
                <a:solidFill>
                  <a:sysClr val="windowText" lastClr="000000"/>
                </a:solidFill>
                <a:effectLst/>
                <a:uLnTx/>
                <a:uFillTx/>
                <a:latin typeface="Georgia" panose="02040502050405020303" pitchFamily="18" charset="0"/>
                <a:ea typeface="+mn-ea"/>
                <a:cs typeface="+mn-cs"/>
              </a:rPr>
              <a:t>(</a:t>
            </a:r>
            <a:r>
              <a:rPr kumimoji="0" lang="fr-FR" sz="1400" b="1" i="1" u="none" strike="noStrike" kern="1200" cap="none" spc="0" normalizeH="0" baseline="0" noProof="0" dirty="0">
                <a:ln>
                  <a:noFill/>
                </a:ln>
                <a:solidFill>
                  <a:sysClr val="windowText" lastClr="000000"/>
                </a:solidFill>
                <a:effectLst/>
                <a:uLnTx/>
                <a:uFillTx/>
                <a:latin typeface="Georgia" panose="02040502050405020303" pitchFamily="18" charset="0"/>
                <a:ea typeface="+mn-ea"/>
                <a:cs typeface="+mn-cs"/>
              </a:rPr>
              <a:t>Isabelle</a:t>
            </a:r>
            <a:r>
              <a:rPr kumimoji="0" lang="fr-FR" sz="1400" b="0" i="0" u="none" strike="noStrike" kern="1200" cap="none" spc="0" normalizeH="0" baseline="0" noProof="0" dirty="0">
                <a:ln>
                  <a:noFill/>
                </a:ln>
                <a:solidFill>
                  <a:sysClr val="windowText" lastClr="000000"/>
                </a:solidFill>
                <a:effectLst/>
                <a:uLnTx/>
                <a:uFillTx/>
                <a:latin typeface="Georgia" panose="02040502050405020303" pitchFamily="18" charset="0"/>
                <a:ea typeface="+mn-ea"/>
                <a:cs typeface="+mn-cs"/>
              </a:rPr>
              <a:t>)</a:t>
            </a:r>
            <a:r>
              <a:rPr kumimoji="0" lang="fr-FR" sz="1400" b="0" i="0" u="none" strike="noStrike" kern="1200" cap="none" spc="0" normalizeH="0" baseline="0" noProof="0" dirty="0">
                <a:ln>
                  <a:noFill/>
                </a:ln>
                <a:solidFill>
                  <a:sysClr val="windowText" lastClr="000000"/>
                </a:solidFill>
                <a:effectLst/>
                <a:uLnTx/>
                <a:uFillTx/>
                <a:latin typeface="Georgia" panose="02040502050405020303" pitchFamily="18" charset="0"/>
                <a:ea typeface="Calibri"/>
                <a:cs typeface="Times New Roman"/>
              </a:rPr>
              <a:t> </a:t>
            </a:r>
          </a:p>
          <a:p>
            <a:pPr marL="0" lvl="0" indent="0" algn="just">
              <a:spcBef>
                <a:spcPts val="600"/>
              </a:spcBef>
              <a:buNone/>
              <a:defRPr/>
            </a:pPr>
            <a:r>
              <a:rPr lang="fr-FR" sz="1400" b="1" dirty="0">
                <a:solidFill>
                  <a:srgbClr val="C00000"/>
                </a:solidFill>
                <a:latin typeface="Arial Black" panose="020B0A04020102020204" pitchFamily="34" charset="0"/>
                <a:ea typeface="Calibri"/>
                <a:cs typeface="Times New Roman"/>
              </a:rPr>
              <a:t>EMPLOYEURS – SALARIÉ-E-S  : DES  REVENDICATIONS  DIFFÉRENTES </a:t>
            </a:r>
            <a:endParaRPr kumimoji="0" lang="fr-FR" sz="1400" b="0" u="none" strike="noStrike" kern="1200" cap="none" spc="0" normalizeH="0" baseline="0" noProof="0" dirty="0">
              <a:ln>
                <a:noFill/>
              </a:ln>
              <a:solidFill>
                <a:srgbClr val="C00000"/>
              </a:solidFill>
              <a:effectLst/>
              <a:uLnTx/>
              <a:uFillTx/>
              <a:latin typeface="Arial Black" panose="020B0A04020102020204" pitchFamily="34" charset="0"/>
              <a:ea typeface="Calibri"/>
              <a:cs typeface="Times New Roman"/>
            </a:endParaRPr>
          </a:p>
          <a:p>
            <a:pPr marL="0" indent="0" algn="just">
              <a:spcBef>
                <a:spcPts val="300"/>
              </a:spcBef>
              <a:buNone/>
              <a:defRPr/>
            </a:pPr>
            <a:r>
              <a:rPr lang="fr-FR" sz="1400" b="1" i="1" dirty="0">
                <a:solidFill>
                  <a:srgbClr val="000000"/>
                </a:solidFill>
                <a:latin typeface="Georgia" panose="02040502050405020303" pitchFamily="18" charset="0"/>
                <a:ea typeface="Calibri"/>
                <a:cs typeface="Times New Roman"/>
              </a:rPr>
              <a:t>« On oublie souvent que les employeurs ont leurs propres syndicats pour porter leurs voix auprès de décideurs institutionnels et politiques. Les salarié-e-s ont tout intérêt à choisir l’organisation qui les défendra le mieux en portant leurs attentes et exigences ». </a:t>
            </a:r>
            <a:endParaRPr lang="fr-FR" sz="1400" dirty="0">
              <a:solidFill>
                <a:sysClr val="windowText" lastClr="000000"/>
              </a:solidFill>
              <a:latin typeface="Georgia" panose="02040502050405020303" pitchFamily="18" charset="0"/>
            </a:endParaRPr>
          </a:p>
          <a:p>
            <a:pPr marL="0" marR="0" lvl="0" indent="0" algn="just" defTabSz="914400" rtl="0" eaLnBrk="1" fontAlgn="auto" latinLnBrk="0" hangingPunct="1">
              <a:lnSpc>
                <a:spcPct val="100000"/>
              </a:lnSpc>
              <a:spcBef>
                <a:spcPts val="1200"/>
              </a:spcBef>
              <a:spcAft>
                <a:spcPts val="0"/>
              </a:spcAft>
              <a:buClrTx/>
              <a:buSzTx/>
              <a:buFont typeface="Arial" panose="020B0604020202020204" pitchFamily="34" charset="0"/>
              <a:buNone/>
              <a:tabLst/>
              <a:defRPr/>
            </a:pPr>
            <a:r>
              <a:rPr kumimoji="0" lang="fr-FR" sz="1400" b="0" u="none" strike="noStrike" kern="1200" cap="none" spc="0" normalizeH="0" baseline="0" noProof="0" dirty="0">
                <a:ln>
                  <a:noFill/>
                </a:ln>
                <a:solidFill>
                  <a:srgbClr val="C00000"/>
                </a:solidFill>
                <a:effectLst/>
                <a:uLnTx/>
                <a:uFillTx/>
                <a:latin typeface="Arial Black" panose="020B0A04020102020204" pitchFamily="34" charset="0"/>
                <a:ea typeface="Calibri"/>
                <a:cs typeface="Times New Roman"/>
              </a:rPr>
              <a:t>LA CGT  AUX  COTES DES SALARIÉ-E-S DES TPE POU</a:t>
            </a:r>
            <a:r>
              <a:rPr kumimoji="0" lang="fr-FR" sz="1400" b="0" i="0" u="none" strike="noStrike" kern="1200" cap="none" spc="0" normalizeH="0" baseline="0" noProof="0" dirty="0">
                <a:ln>
                  <a:noFill/>
                </a:ln>
                <a:solidFill>
                  <a:srgbClr val="C00000"/>
                </a:solidFill>
                <a:effectLst/>
                <a:uLnTx/>
                <a:uFillTx/>
                <a:latin typeface="Arial Black" panose="020B0A04020102020204" pitchFamily="34" charset="0"/>
                <a:ea typeface="Calibri"/>
                <a:cs typeface="Times New Roman"/>
              </a:rPr>
              <a:t>R CONSTRUIRE AVEC EUX </a:t>
            </a:r>
            <a:br>
              <a:rPr kumimoji="0" lang="fr-FR" sz="1400" b="0" i="0" u="none" strike="noStrike" kern="1200" cap="none" spc="0" normalizeH="0" baseline="0" noProof="0" dirty="0">
                <a:ln>
                  <a:noFill/>
                </a:ln>
                <a:solidFill>
                  <a:srgbClr val="C00000"/>
                </a:solidFill>
                <a:effectLst/>
                <a:uLnTx/>
                <a:uFillTx/>
                <a:latin typeface="Arial Black" panose="020B0A04020102020204" pitchFamily="34" charset="0"/>
                <a:ea typeface="Calibri"/>
                <a:cs typeface="Times New Roman"/>
              </a:rPr>
            </a:br>
            <a:r>
              <a:rPr kumimoji="0" lang="fr-FR" sz="1400" b="0" i="0" u="none" strike="noStrike" kern="1200" cap="none" spc="0" normalizeH="0" baseline="0" noProof="0" dirty="0">
                <a:ln>
                  <a:noFill/>
                </a:ln>
                <a:solidFill>
                  <a:srgbClr val="C00000"/>
                </a:solidFill>
                <a:effectLst/>
                <a:uLnTx/>
                <a:uFillTx/>
                <a:latin typeface="Arial Black" panose="020B0A04020102020204" pitchFamily="34" charset="0"/>
                <a:ea typeface="Calibri"/>
                <a:cs typeface="Times New Roman"/>
              </a:rPr>
              <a:t>LEURS REVENDICATIONS </a:t>
            </a:r>
          </a:p>
          <a:p>
            <a:pPr marL="0" lvl="0" indent="0" algn="just">
              <a:spcBef>
                <a:spcPts val="600"/>
              </a:spcBef>
              <a:buNone/>
              <a:defRPr/>
            </a:pPr>
            <a:r>
              <a:rPr kumimoji="0" lang="fr-FR" sz="1400" b="1" i="1" u="sng" strike="noStrike" kern="1200" cap="none" spc="0" normalizeH="0" baseline="0" noProof="0" dirty="0">
                <a:ln>
                  <a:noFill/>
                </a:ln>
                <a:solidFill>
                  <a:sysClr val="windowText" lastClr="000000"/>
                </a:solidFill>
                <a:effectLst/>
                <a:uLnTx/>
                <a:uFillTx/>
                <a:latin typeface="Georgia" panose="02040502050405020303" pitchFamily="18" charset="0"/>
                <a:ea typeface="Calibri"/>
                <a:cs typeface="Times New Roman"/>
              </a:rPr>
              <a:t>L’ordonnance n°2017-1385 du 22 septembre 2017</a:t>
            </a:r>
            <a:r>
              <a:rPr kumimoji="0" lang="fr-FR" sz="1400" b="1" i="1" strike="noStrike" kern="1200" cap="none" spc="0" normalizeH="0" noProof="0" dirty="0">
                <a:ln>
                  <a:noFill/>
                </a:ln>
                <a:solidFill>
                  <a:sysClr val="windowText" lastClr="000000"/>
                </a:solidFill>
                <a:effectLst/>
                <a:uLnTx/>
                <a:uFillTx/>
                <a:latin typeface="Georgia" panose="02040502050405020303" pitchFamily="18" charset="0"/>
                <a:ea typeface="Calibri"/>
                <a:cs typeface="Times New Roman"/>
              </a:rPr>
              <a:t> </a:t>
            </a:r>
            <a:r>
              <a:rPr kumimoji="0" lang="fr-FR" sz="1400" b="1" i="1" strike="noStrike" kern="1200" cap="none" spc="0" normalizeH="0" baseline="0" noProof="0" dirty="0">
                <a:ln>
                  <a:noFill/>
                </a:ln>
                <a:solidFill>
                  <a:srgbClr val="000000"/>
                </a:solidFill>
                <a:effectLst/>
                <a:uLnTx/>
                <a:uFillTx/>
                <a:latin typeface="Georgia" panose="02040502050405020303" pitchFamily="18" charset="0"/>
                <a:ea typeface="Calibri"/>
                <a:cs typeface="Times New Roman"/>
              </a:rPr>
              <a:t>permet</a:t>
            </a:r>
            <a:r>
              <a:rPr kumimoji="0" lang="fr-FR" sz="1400" b="1" i="1" u="none" strike="noStrike" kern="1200" cap="none" spc="0" normalizeH="0" baseline="0" noProof="0" dirty="0">
                <a:ln>
                  <a:noFill/>
                </a:ln>
                <a:solidFill>
                  <a:srgbClr val="000000"/>
                </a:solidFill>
                <a:effectLst/>
                <a:uLnTx/>
                <a:uFillTx/>
                <a:latin typeface="Georgia" panose="02040502050405020303" pitchFamily="18" charset="0"/>
                <a:ea typeface="Calibri"/>
                <a:cs typeface="Times New Roman"/>
              </a:rPr>
              <a:t> à l’employeur de négocier </a:t>
            </a:r>
            <a:br>
              <a:rPr kumimoji="0" lang="fr-FR" sz="1400" b="1" i="1" u="none" strike="noStrike" kern="1200" cap="none" spc="0" normalizeH="0" baseline="0" noProof="0" dirty="0">
                <a:ln>
                  <a:noFill/>
                </a:ln>
                <a:solidFill>
                  <a:srgbClr val="000000"/>
                </a:solidFill>
                <a:effectLst/>
                <a:uLnTx/>
                <a:uFillTx/>
                <a:latin typeface="Georgia" panose="02040502050405020303" pitchFamily="18" charset="0"/>
                <a:ea typeface="Calibri"/>
                <a:cs typeface="Times New Roman"/>
              </a:rPr>
            </a:br>
            <a:r>
              <a:rPr kumimoji="0" lang="fr-FR" sz="1400" b="1" i="1" u="none" strike="noStrike" kern="1200" cap="none" spc="0" normalizeH="0" baseline="0" noProof="0" dirty="0">
                <a:ln>
                  <a:noFill/>
                </a:ln>
                <a:solidFill>
                  <a:srgbClr val="000000"/>
                </a:solidFill>
                <a:effectLst/>
                <a:uLnTx/>
                <a:uFillTx/>
                <a:latin typeface="Georgia" panose="02040502050405020303" pitchFamily="18" charset="0"/>
                <a:ea typeface="Calibri"/>
                <a:cs typeface="Times New Roman"/>
              </a:rPr>
              <a:t>des accords d’entreprise dans les structures qui emploient moins de 11 salarié-e-s. </a:t>
            </a:r>
            <a:br>
              <a:rPr kumimoji="0" lang="fr-FR" sz="1400" b="1" i="1" u="none" strike="noStrike" kern="1200" cap="none" spc="0" normalizeH="0" baseline="0" noProof="0" dirty="0">
                <a:ln>
                  <a:noFill/>
                </a:ln>
                <a:solidFill>
                  <a:srgbClr val="000000"/>
                </a:solidFill>
                <a:effectLst/>
                <a:uLnTx/>
                <a:uFillTx/>
                <a:latin typeface="Georgia" panose="02040502050405020303" pitchFamily="18" charset="0"/>
                <a:ea typeface="Calibri"/>
                <a:cs typeface="Times New Roman"/>
              </a:rPr>
            </a:br>
            <a:r>
              <a:rPr kumimoji="0" lang="fr-FR" sz="1400" b="1" i="1" u="none" strike="noStrike" kern="1200" cap="none" spc="0" normalizeH="0" baseline="0" noProof="0" dirty="0">
                <a:ln>
                  <a:noFill/>
                </a:ln>
                <a:solidFill>
                  <a:srgbClr val="000000"/>
                </a:solidFill>
                <a:effectLst/>
                <a:uLnTx/>
                <a:uFillTx/>
                <a:latin typeface="Georgia" panose="02040502050405020303" pitchFamily="18" charset="0"/>
                <a:ea typeface="Calibri"/>
                <a:cs typeface="Times New Roman"/>
              </a:rPr>
              <a:t>Mieux informé-e-s, mieux organisé-e-s, les salarié-e-s   des  TPE  accueilli-e-s par la CGT où ils peuvent se syndiquer, pourront mieux défendre leurs revendications.</a:t>
            </a:r>
          </a:p>
        </p:txBody>
      </p:sp>
    </p:spTree>
    <p:extLst>
      <p:ext uri="{BB962C8B-B14F-4D97-AF65-F5344CB8AC3E}">
        <p14:creationId xmlns:p14="http://schemas.microsoft.com/office/powerpoint/2010/main" val="231962544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Essentie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522</TotalTime>
  <Words>603</Words>
  <Application>Microsoft Office PowerPoint</Application>
  <PresentationFormat>Affichage à l'écran (4:3)</PresentationFormat>
  <Paragraphs>113</Paragraphs>
  <Slides>12</Slides>
  <Notes>0</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Débit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zazounat</dc:creator>
  <cp:lastModifiedBy>CGT</cp:lastModifiedBy>
  <cp:revision>56</cp:revision>
  <dcterms:created xsi:type="dcterms:W3CDTF">2021-02-11T18:09:31Z</dcterms:created>
  <dcterms:modified xsi:type="dcterms:W3CDTF">2021-02-15T14:49:24Z</dcterms:modified>
</cp:coreProperties>
</file>